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AB11F-8840-408C-8EB3-E1C26EA64CE8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AFDF5-AB54-4ECC-A1DF-FDBAA7D1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83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02CC6-1BD6-4932-BA17-2717ADAEDA78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0340-998A-4B94-BF4E-E60DF10C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6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824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567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033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39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96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07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5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98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99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23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05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720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19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16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47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19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88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554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247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08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9118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5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99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8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06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20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62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735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0340-998A-4B94-BF4E-E60DF10CE0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3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72" y="4869160"/>
            <a:ext cx="3238128" cy="11521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Руководитель КМО: </a:t>
            </a:r>
            <a:br>
              <a:rPr lang="ru-RU" sz="2000" dirty="0" smtClean="0"/>
            </a:br>
            <a:r>
              <a:rPr lang="ru-RU" sz="2000" dirty="0" err="1" smtClean="0"/>
              <a:t>Изиланова</a:t>
            </a:r>
            <a:r>
              <a:rPr lang="ru-RU" sz="2000" dirty="0" smtClean="0"/>
              <a:t> С.В.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2348880"/>
            <a:ext cx="5616624" cy="1440160"/>
          </a:xfrm>
        </p:spPr>
        <p:txBody>
          <a:bodyPr>
            <a:normAutofit lnSpcReduction="10000"/>
          </a:bodyPr>
          <a:lstStyle/>
          <a:p>
            <a:r>
              <a:rPr lang="ru-RU" sz="4800" dirty="0" smtClean="0"/>
              <a:t>Отчет по КМО </a:t>
            </a:r>
            <a:br>
              <a:rPr lang="ru-RU" sz="4800" dirty="0" smtClean="0"/>
            </a:br>
            <a:r>
              <a:rPr lang="ru-RU" sz="4800" dirty="0" smtClean="0"/>
              <a:t>за 2015-2016 </a:t>
            </a:r>
            <a:r>
              <a:rPr lang="ru-RU" sz="4800" dirty="0" err="1" smtClean="0"/>
              <a:t>уч.год</a:t>
            </a:r>
            <a:endParaRPr lang="ru-RU" sz="4800" dirty="0" smtClean="0"/>
          </a:p>
          <a:p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Заседание КМО 3 в МКДОУ </a:t>
            </a:r>
            <a:r>
              <a:rPr lang="ru-RU" sz="2000" b="1" dirty="0" err="1" smtClean="0"/>
              <a:t>Большетавринский</a:t>
            </a:r>
            <a:r>
              <a:rPr lang="ru-RU" sz="2000" b="1" dirty="0" smtClean="0"/>
              <a:t> детский сад №1 16 марта 2016г.: «</a:t>
            </a:r>
            <a:r>
              <a:rPr lang="ru-RU" sz="2000" dirty="0" smtClean="0"/>
              <a:t>Сюжетно-ролевая игра как ведущий вид деятельности в дошкольном возрасте»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196752"/>
            <a:ext cx="5410944" cy="4929411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Регистрация участников</a:t>
            </a:r>
          </a:p>
          <a:p>
            <a:pPr lvl="0"/>
            <a:r>
              <a:rPr lang="ru-RU" dirty="0" smtClean="0"/>
              <a:t>Приветствие</a:t>
            </a:r>
          </a:p>
          <a:p>
            <a:pPr lvl="0"/>
            <a:r>
              <a:rPr lang="ru-RU" dirty="0" smtClean="0"/>
              <a:t>Представление игровой деятельности:</a:t>
            </a:r>
          </a:p>
          <a:p>
            <a:pPr lvl="0">
              <a:buNone/>
            </a:pPr>
            <a:r>
              <a:rPr lang="ru-RU" b="1" dirty="0" smtClean="0"/>
              <a:t>«Путешествие в город Мастеров» </a:t>
            </a:r>
            <a:r>
              <a:rPr lang="ru-RU" dirty="0" smtClean="0"/>
              <a:t> </a:t>
            </a:r>
            <a:r>
              <a:rPr lang="ru-RU" dirty="0" err="1" smtClean="0"/>
              <a:t>Давлетбаева</a:t>
            </a:r>
            <a:r>
              <a:rPr lang="ru-RU" dirty="0" smtClean="0"/>
              <a:t> Татьяна Николаевна разновозрастная группа с 5 до 7 лет.</a:t>
            </a:r>
          </a:p>
          <a:p>
            <a:pPr lvl="0"/>
            <a:r>
              <a:rPr lang="ru-RU" b="1" dirty="0" smtClean="0"/>
              <a:t>«Путешествие в прошлое»</a:t>
            </a:r>
            <a:r>
              <a:rPr lang="ru-RU" dirty="0" smtClean="0"/>
              <a:t> </a:t>
            </a:r>
            <a:r>
              <a:rPr lang="ru-RU" dirty="0" err="1" smtClean="0"/>
              <a:t>Сташкина</a:t>
            </a:r>
            <a:r>
              <a:rPr lang="ru-RU" dirty="0" smtClean="0"/>
              <a:t> Ирина Тимофеевна          средняя группа с 4 до 5 лет.</a:t>
            </a:r>
          </a:p>
          <a:p>
            <a:pPr lvl="0"/>
            <a:r>
              <a:rPr lang="ru-RU" b="1" dirty="0" smtClean="0"/>
              <a:t>« Путешествие по Тавре» </a:t>
            </a:r>
            <a:r>
              <a:rPr lang="ru-RU" dirty="0" smtClean="0"/>
              <a:t> Дмитриева Елена Ивановна  разновозрастная группа с 2 до 4 лет.</a:t>
            </a:r>
          </a:p>
          <a:p>
            <a:pPr lvl="0"/>
            <a:r>
              <a:rPr lang="ru-RU" b="1" dirty="0" smtClean="0"/>
              <a:t>«Купание куклы Кати»</a:t>
            </a:r>
            <a:r>
              <a:rPr lang="ru-RU" dirty="0" smtClean="0"/>
              <a:t> </a:t>
            </a:r>
            <a:r>
              <a:rPr lang="ru-RU" dirty="0" err="1" smtClean="0"/>
              <a:t>Камисова</a:t>
            </a:r>
            <a:r>
              <a:rPr lang="ru-RU" dirty="0" smtClean="0"/>
              <a:t> Мария Васильевна       разновозрастная группа с 1,6 до 3 лет.</a:t>
            </a:r>
          </a:p>
          <a:p>
            <a:pPr lvl="0"/>
            <a:r>
              <a:rPr lang="ru-RU" dirty="0" smtClean="0"/>
              <a:t>Методическая игра «Педагогический ринг»</a:t>
            </a:r>
          </a:p>
          <a:p>
            <a:pPr lvl="0"/>
            <a:r>
              <a:rPr lang="ru-RU" dirty="0" smtClean="0"/>
              <a:t>Подведение итогов.</a:t>
            </a:r>
          </a:p>
          <a:p>
            <a:pPr lvl="0"/>
            <a:r>
              <a:rPr lang="ru-RU" dirty="0" smtClean="0"/>
              <a:t>Разное. 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7" name="Picture 3" descr="C:\Users\Светлана\Desktop\КМО 2015-2016Г\КМО Б-Тавра 16 марта 2016г\IMG_5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3035188" cy="2023458"/>
          </a:xfrm>
          <a:prstGeom prst="rect">
            <a:avLst/>
          </a:prstGeom>
          <a:noFill/>
        </p:spPr>
      </p:pic>
      <p:pic>
        <p:nvPicPr>
          <p:cNvPr id="11" name="Picture 5" descr="C:\Users\Светлана\Desktop\КМО 2015-2016Г\КМО Б-Тавра 16 марта 2016г\IMG_5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65104"/>
            <a:ext cx="3070684" cy="2047123"/>
          </a:xfrm>
          <a:prstGeom prst="rect">
            <a:avLst/>
          </a:prstGeom>
          <a:noFill/>
        </p:spPr>
      </p:pic>
      <p:pic>
        <p:nvPicPr>
          <p:cNvPr id="14" name="Picture 6" descr="C:\Users\Светлана\Desktop\КМО 2015-2016Г\КМО Б-Тавра 16 марта 2016г\IMG_53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97152"/>
            <a:ext cx="2659224" cy="1772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Представление игровой деятельности: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/>
              <a:t>«</a:t>
            </a:r>
            <a:r>
              <a:rPr lang="ru-RU" sz="2000" b="1" dirty="0" smtClean="0"/>
              <a:t>Путешествие в город Мастеров» </a:t>
            </a:r>
            <a:r>
              <a:rPr lang="ru-RU" sz="2000" dirty="0" smtClean="0"/>
              <a:t> </a:t>
            </a:r>
            <a:r>
              <a:rPr lang="ru-RU" sz="2000" dirty="0" err="1" smtClean="0"/>
              <a:t>Давлетбаева</a:t>
            </a:r>
            <a:r>
              <a:rPr lang="ru-RU" sz="2000" dirty="0" smtClean="0"/>
              <a:t> Татьяна Николаевна разновозрастная группа с 5 до 7 лет</a:t>
            </a:r>
          </a:p>
          <a:p>
            <a:pPr lvl="0">
              <a:buNone/>
            </a:pPr>
            <a:endParaRPr lang="ru-RU" sz="2000" dirty="0" smtClean="0"/>
          </a:p>
          <a:p>
            <a:pPr lvl="0">
              <a:buNone/>
            </a:pPr>
            <a:endParaRPr lang="ru-RU" sz="20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b="1" dirty="0" smtClean="0"/>
              <a:t>«Путешествие в прошлое»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Сташкина</a:t>
            </a:r>
            <a:r>
              <a:rPr lang="ru-RU" sz="2000" dirty="0" smtClean="0"/>
              <a:t> Ирина Тимофеевна          средняя группа с 4 до 5 лет</a:t>
            </a:r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endParaRPr lang="ru-RU" dirty="0"/>
          </a:p>
        </p:txBody>
      </p:sp>
      <p:pic>
        <p:nvPicPr>
          <p:cNvPr id="7" name="Picture 2" descr="C:\Users\Светлана\Desktop\КМО 2015-2016Г\КМО Б-Тавра 16 марта 2016г\фото\IMG_5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84984"/>
            <a:ext cx="3848236" cy="2565491"/>
          </a:xfrm>
          <a:prstGeom prst="rect">
            <a:avLst/>
          </a:prstGeom>
          <a:noFill/>
        </p:spPr>
      </p:pic>
      <p:pic>
        <p:nvPicPr>
          <p:cNvPr id="10" name="Picture 3" descr="C:\Users\Светлана\Desktop\КМО 2015-2016Г\КМО Б-Тавра 16 марта 2016г\IMG_52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140968"/>
            <a:ext cx="3898776" cy="2599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sz="2000" b="1" dirty="0" smtClean="0"/>
              <a:t>« Путешествие по Тавре» </a:t>
            </a:r>
            <a:r>
              <a:rPr lang="ru-RU" sz="2000" dirty="0" smtClean="0"/>
              <a:t> Дмитриева Елена Ивановна  разновозрастная группа с 2 до 4 лет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sz="2000" b="1" dirty="0" smtClean="0"/>
              <a:t>«Купание куклы Кати»</a:t>
            </a:r>
            <a:r>
              <a:rPr lang="ru-RU" sz="2000" dirty="0" smtClean="0"/>
              <a:t> </a:t>
            </a:r>
            <a:r>
              <a:rPr lang="ru-RU" sz="2000" dirty="0" err="1" smtClean="0"/>
              <a:t>Камисова</a:t>
            </a:r>
            <a:r>
              <a:rPr lang="ru-RU" sz="2000" dirty="0" smtClean="0"/>
              <a:t> Мария Васильевна       разновозрастная группа с 1,6 до 3 лет</a:t>
            </a:r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endParaRPr lang="ru-RU" dirty="0"/>
          </a:p>
        </p:txBody>
      </p:sp>
      <p:pic>
        <p:nvPicPr>
          <p:cNvPr id="7" name="Picture 2" descr="C:\Users\Светлана\Desktop\КМО 2015-2016Г\КМО Б-Тавра 16 марта 2016г\IMG_5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3534544" cy="2356363"/>
          </a:xfrm>
          <a:prstGeom prst="rect">
            <a:avLst/>
          </a:prstGeom>
          <a:noFill/>
        </p:spPr>
      </p:pic>
      <p:pic>
        <p:nvPicPr>
          <p:cNvPr id="10" name="Picture 3" descr="C:\Users\Светлана\Desktop\КМО 2015-2016Г\КМО Б-Тавра 16 марта 2016г\IMG_5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29000"/>
            <a:ext cx="3750691" cy="2500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u="sng" dirty="0" smtClean="0"/>
              <a:t>Заседание КМО 4 в МКДОУ </a:t>
            </a:r>
            <a:r>
              <a:rPr lang="ru-RU" sz="2400" b="1" u="sng" dirty="0" err="1" smtClean="0"/>
              <a:t>Бугалышский</a:t>
            </a:r>
            <a:r>
              <a:rPr lang="ru-RU" sz="2400" b="1" u="sng" dirty="0" smtClean="0"/>
              <a:t> детский сад №2 </a:t>
            </a:r>
            <a:br>
              <a:rPr lang="ru-RU" sz="2400" b="1" u="sng" dirty="0" smtClean="0"/>
            </a:br>
            <a:r>
              <a:rPr lang="ru-RU" sz="2400" b="1" u="sng" dirty="0" smtClean="0"/>
              <a:t>23 марта 2016г.</a:t>
            </a:r>
            <a:r>
              <a:rPr lang="ru-RU" sz="2400" b="1" dirty="0" smtClean="0"/>
              <a:t> «Сюжетно-ролевая игра: самостоятельность, активность, творчество»: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268760"/>
            <a:ext cx="5760640" cy="4857403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3800" dirty="0" smtClean="0"/>
              <a:t>Приветствие участников КМО.</a:t>
            </a:r>
          </a:p>
          <a:p>
            <a:pPr lvl="0"/>
            <a:r>
              <a:rPr lang="ru-RU" sz="3800" dirty="0" smtClean="0"/>
              <a:t>Проведение сюжетно-ролевой игры: </a:t>
            </a:r>
          </a:p>
          <a:p>
            <a:pPr lvl="0"/>
            <a:r>
              <a:rPr lang="ru-RU" sz="3800" b="1" dirty="0" smtClean="0"/>
              <a:t>мл. гр.  «Постираем кукле одежду» </a:t>
            </a:r>
            <a:r>
              <a:rPr lang="ru-RU" sz="3800" dirty="0" err="1" smtClean="0"/>
              <a:t>Мешавкина</a:t>
            </a:r>
            <a:r>
              <a:rPr lang="ru-RU" sz="3800" dirty="0" smtClean="0"/>
              <a:t> Е.В., </a:t>
            </a:r>
            <a:r>
              <a:rPr lang="ru-RU" sz="3800" dirty="0" err="1" smtClean="0"/>
              <a:t>Шаяхматова</a:t>
            </a:r>
            <a:r>
              <a:rPr lang="ru-RU" sz="3800" dirty="0" smtClean="0"/>
              <a:t> Р.Р.</a:t>
            </a:r>
          </a:p>
          <a:p>
            <a:r>
              <a:rPr lang="ru-RU" sz="3800" b="1" dirty="0" smtClean="0"/>
              <a:t>2 мл. группа «Отмечаем день рождения» </a:t>
            </a:r>
            <a:r>
              <a:rPr lang="ru-RU" sz="3800" dirty="0" err="1" smtClean="0"/>
              <a:t>Шерстобитова</a:t>
            </a:r>
            <a:r>
              <a:rPr lang="ru-RU" sz="3800" dirty="0" smtClean="0"/>
              <a:t> Н.В., </a:t>
            </a:r>
            <a:r>
              <a:rPr lang="ru-RU" sz="3800" dirty="0" err="1" smtClean="0"/>
              <a:t>Килдиярова</a:t>
            </a:r>
            <a:r>
              <a:rPr lang="ru-RU" sz="3800" dirty="0" smtClean="0"/>
              <a:t> О.Н.</a:t>
            </a:r>
          </a:p>
          <a:p>
            <a:r>
              <a:rPr lang="ru-RU" sz="3800" b="1" dirty="0" smtClean="0"/>
              <a:t>Средняя группа «Строительство зоопарка» </a:t>
            </a:r>
            <a:r>
              <a:rPr lang="ru-RU" sz="3800" dirty="0" err="1" smtClean="0"/>
              <a:t>Галиаскарова</a:t>
            </a:r>
            <a:r>
              <a:rPr lang="ru-RU" sz="3800" dirty="0" smtClean="0"/>
              <a:t> Ж.Т., </a:t>
            </a:r>
            <a:r>
              <a:rPr lang="ru-RU" sz="3800" dirty="0" err="1" smtClean="0"/>
              <a:t>Иваева</a:t>
            </a:r>
            <a:r>
              <a:rPr lang="ru-RU" sz="3800" dirty="0" smtClean="0"/>
              <a:t> Н.М.</a:t>
            </a:r>
            <a:r>
              <a:rPr lang="ru-RU" sz="3800" b="1" dirty="0" smtClean="0"/>
              <a:t> </a:t>
            </a:r>
            <a:endParaRPr lang="ru-RU" sz="3800" dirty="0" smtClean="0"/>
          </a:p>
          <a:p>
            <a:r>
              <a:rPr lang="ru-RU" sz="3800" b="1" dirty="0" smtClean="0"/>
              <a:t>Старшая группа «Поездка в театр» </a:t>
            </a:r>
            <a:r>
              <a:rPr lang="ru-RU" sz="3800" dirty="0" err="1" smtClean="0"/>
              <a:t>Мусихина</a:t>
            </a:r>
            <a:r>
              <a:rPr lang="ru-RU" sz="3800" dirty="0" smtClean="0"/>
              <a:t> Л.Б., </a:t>
            </a:r>
            <a:r>
              <a:rPr lang="ru-RU" sz="3800" dirty="0" err="1" smtClean="0"/>
              <a:t>Галиева</a:t>
            </a:r>
            <a:r>
              <a:rPr lang="ru-RU" sz="3800" dirty="0" smtClean="0"/>
              <a:t> Р.Р.</a:t>
            </a:r>
          </a:p>
          <a:p>
            <a:r>
              <a:rPr lang="ru-RU" sz="3800" b="1" dirty="0" smtClean="0"/>
              <a:t>Подготовительная группа «Спортивная база «Долина здоровья»»  </a:t>
            </a:r>
            <a:r>
              <a:rPr lang="ru-RU" sz="3800" dirty="0" err="1" smtClean="0"/>
              <a:t>Игошева</a:t>
            </a:r>
            <a:r>
              <a:rPr lang="ru-RU" sz="3800" dirty="0" smtClean="0"/>
              <a:t> Т.В.</a:t>
            </a:r>
          </a:p>
          <a:p>
            <a:pPr lvl="0"/>
            <a:r>
              <a:rPr lang="ru-RU" sz="3800" dirty="0" smtClean="0"/>
              <a:t>Анализ проведения сюжетно-ролевой игры.</a:t>
            </a:r>
          </a:p>
          <a:p>
            <a:pPr lvl="0"/>
            <a:r>
              <a:rPr lang="ru-RU" sz="3800" dirty="0" smtClean="0"/>
              <a:t>Выступление по теме самообразования:</a:t>
            </a:r>
          </a:p>
          <a:p>
            <a:pPr lvl="0"/>
            <a:r>
              <a:rPr lang="ru-RU" sz="3800" b="1" dirty="0" err="1" smtClean="0"/>
              <a:t>Шерстобитова</a:t>
            </a:r>
            <a:r>
              <a:rPr lang="ru-RU" sz="3800" b="1" dirty="0" smtClean="0"/>
              <a:t> Н.В</a:t>
            </a:r>
            <a:r>
              <a:rPr lang="ru-RU" sz="3800" dirty="0" smtClean="0"/>
              <a:t>. «Использование игровых методов и приемов при формировании элементарных математических представлений»</a:t>
            </a:r>
          </a:p>
          <a:p>
            <a:pPr lvl="0"/>
            <a:r>
              <a:rPr lang="ru-RU" sz="3800" b="1" dirty="0" smtClean="0"/>
              <a:t>Волоковых Н.А.</a:t>
            </a:r>
            <a:r>
              <a:rPr lang="ru-RU" sz="3800" dirty="0" smtClean="0"/>
              <a:t> «Дидактическая игра как средство умственно развития детей старшего дошкольного возраста»</a:t>
            </a:r>
          </a:p>
          <a:p>
            <a:r>
              <a:rPr lang="ru-RU" sz="3800" dirty="0" smtClean="0"/>
              <a:t>4.Разное …</a:t>
            </a:r>
          </a:p>
          <a:p>
            <a:endParaRPr lang="ru-RU" sz="2100" dirty="0" smtClean="0"/>
          </a:p>
          <a:p>
            <a:endParaRPr lang="ru-RU" sz="2100" dirty="0" smtClean="0"/>
          </a:p>
          <a:p>
            <a:r>
              <a:rPr lang="ru-RU" sz="2100" b="1" dirty="0" smtClean="0"/>
              <a:t> </a:t>
            </a:r>
            <a:endParaRPr lang="ru-RU" sz="2100" dirty="0" smtClean="0"/>
          </a:p>
          <a:p>
            <a:endParaRPr lang="ru-RU" sz="1800" dirty="0"/>
          </a:p>
        </p:txBody>
      </p:sp>
      <p:pic>
        <p:nvPicPr>
          <p:cNvPr id="6" name="Picture 2" descr="C:\Users\Светлана\Desktop\КМО 2015-2016Г\КМО Бугалыш 23 марта 2016г\фото\Новая папка\IMG_5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3394212" cy="2262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Проведение сюжетно-ролевой игры: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Средняя группа «Строительство зоопарка» </a:t>
            </a:r>
            <a:r>
              <a:rPr lang="ru-RU" sz="2000" dirty="0" err="1" smtClean="0"/>
              <a:t>Галиаскарова</a:t>
            </a:r>
            <a:r>
              <a:rPr lang="ru-RU" sz="2000" dirty="0" smtClean="0"/>
              <a:t> Ж.Т., </a:t>
            </a:r>
            <a:r>
              <a:rPr lang="ru-RU" sz="2000" dirty="0" err="1" smtClean="0"/>
              <a:t>Иваева</a:t>
            </a:r>
            <a:r>
              <a:rPr lang="ru-RU" sz="2000" dirty="0" smtClean="0"/>
              <a:t> Н.М.</a:t>
            </a:r>
            <a:r>
              <a:rPr lang="ru-RU" sz="2000" b="1" dirty="0" smtClean="0"/>
              <a:t> </a:t>
            </a:r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/>
          <a:lstStyle/>
          <a:p>
            <a:r>
              <a:rPr lang="ru-RU" sz="2000" b="1" dirty="0" smtClean="0"/>
              <a:t>2 мл. группа «Отмечаем день рождения» </a:t>
            </a:r>
            <a:r>
              <a:rPr lang="ru-RU" sz="2000" dirty="0" err="1" smtClean="0"/>
              <a:t>Шерстобитова</a:t>
            </a:r>
            <a:r>
              <a:rPr lang="ru-RU" sz="2000" dirty="0" smtClean="0"/>
              <a:t> Н.В., </a:t>
            </a:r>
            <a:r>
              <a:rPr lang="ru-RU" sz="2000" dirty="0" err="1" smtClean="0"/>
              <a:t>Килдиярова</a:t>
            </a:r>
            <a:r>
              <a:rPr lang="ru-RU" sz="2000" dirty="0" smtClean="0"/>
              <a:t> О.Н.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Picture 3" descr="C:\Users\Светлана\Desktop\КМО 2015-2016Г\КМО Бугалыш 23 марта 2016г\фото\IMG_5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80928"/>
            <a:ext cx="3538736" cy="2359157"/>
          </a:xfrm>
          <a:prstGeom prst="rect">
            <a:avLst/>
          </a:prstGeom>
          <a:noFill/>
        </p:spPr>
      </p:pic>
      <p:pic>
        <p:nvPicPr>
          <p:cNvPr id="13" name="Picture 4" descr="C:\Users\Светлана\Desktop\КМО 2015-2016Г\КМО Бугалыш 23 марта 2016г\фото\IMG_5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77050"/>
            <a:ext cx="3744416" cy="2496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ru-RU" sz="2000" b="1" dirty="0" smtClean="0"/>
              <a:t>Подготовительная группа «Спортивная база «Долина здоровья»</a:t>
            </a:r>
            <a:r>
              <a:rPr lang="ru-RU" sz="2000" dirty="0" err="1" smtClean="0"/>
              <a:t>Игошева</a:t>
            </a:r>
            <a:r>
              <a:rPr lang="ru-RU" sz="2000" dirty="0" smtClean="0"/>
              <a:t> Т.В.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/>
          <a:lstStyle/>
          <a:p>
            <a:r>
              <a:rPr lang="ru-RU" sz="2000" b="1" dirty="0" smtClean="0"/>
              <a:t>Старшая группа «Поездка в театр» </a:t>
            </a:r>
            <a:r>
              <a:rPr lang="ru-RU" sz="2000" dirty="0" err="1" smtClean="0"/>
              <a:t>Мусихина</a:t>
            </a:r>
            <a:r>
              <a:rPr lang="ru-RU" sz="2000" dirty="0" smtClean="0"/>
              <a:t> Л.Б., </a:t>
            </a:r>
            <a:r>
              <a:rPr lang="ru-RU" sz="2000" dirty="0" err="1" smtClean="0"/>
              <a:t>Галиева</a:t>
            </a:r>
            <a:r>
              <a:rPr lang="ru-RU" sz="2000" dirty="0" smtClean="0"/>
              <a:t> Р.Р.</a:t>
            </a:r>
          </a:p>
          <a:p>
            <a:endParaRPr lang="ru-RU" dirty="0"/>
          </a:p>
        </p:txBody>
      </p:sp>
      <p:pic>
        <p:nvPicPr>
          <p:cNvPr id="7" name="Picture 2" descr="C:\Users\Светлана\Desktop\КМО 2015-2016Г\КМО Бугалыш 23 марта 2016г\фото\IMG_5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038600" cy="2692400"/>
          </a:xfrm>
          <a:prstGeom prst="rect">
            <a:avLst/>
          </a:prstGeom>
          <a:noFill/>
        </p:spPr>
      </p:pic>
      <p:pic>
        <p:nvPicPr>
          <p:cNvPr id="10" name="Picture 3" descr="C:\Users\Светлана\Desktop\КМО 2015-2016Г\КМО Бугалыш 23 марта 2016г\фото\Новая папка\IMG_5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68944"/>
            <a:ext cx="3816424" cy="2712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Выступление по теме самообразования: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b="1" dirty="0" err="1" smtClean="0"/>
              <a:t>Шерстобитова</a:t>
            </a:r>
            <a:r>
              <a:rPr lang="ru-RU" sz="2000" b="1" dirty="0" smtClean="0"/>
              <a:t> Н.В</a:t>
            </a:r>
            <a:r>
              <a:rPr lang="ru-RU" sz="2000" dirty="0" smtClean="0"/>
              <a:t>. «Использование игровых методов и приемов при формировании элементарных математических представлений»</a:t>
            </a:r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b="1" dirty="0" smtClean="0"/>
              <a:t>Волоковых Н.А.</a:t>
            </a:r>
            <a:r>
              <a:rPr lang="ru-RU" sz="2000" dirty="0" smtClean="0"/>
              <a:t> «Дидактическая игра как средство умственно развития детей старшего дошкольного возраста»</a:t>
            </a:r>
          </a:p>
          <a:p>
            <a:endParaRPr lang="ru-RU" dirty="0"/>
          </a:p>
        </p:txBody>
      </p:sp>
      <p:pic>
        <p:nvPicPr>
          <p:cNvPr id="7" name="Picture 2" descr="C:\Users\Светлана\Desktop\КМО 2015-2016Г\КМО Бугалыш 23 марта 2016г\фото\IMG_5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933056"/>
            <a:ext cx="3318644" cy="2212429"/>
          </a:xfrm>
          <a:prstGeom prst="rect">
            <a:avLst/>
          </a:prstGeom>
          <a:noFill/>
        </p:spPr>
      </p:pic>
      <p:pic>
        <p:nvPicPr>
          <p:cNvPr id="10" name="Picture 3" descr="C:\Users\Светлана\Desktop\КМО 2015-2016Г\КМО Бугалыш 23 марта 2016г\фото\IMG_5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3308176" cy="2205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/>
              <a:t>Заседание КМО 5 в филиале </a:t>
            </a:r>
            <a:r>
              <a:rPr lang="ru-RU" sz="2400" b="1" u="sng" dirty="0" err="1" smtClean="0"/>
              <a:t>Русскотавринский</a:t>
            </a:r>
            <a:r>
              <a:rPr lang="ru-RU" sz="2400" b="1" u="sng" dirty="0" smtClean="0"/>
              <a:t> детский сад 01 апреля 2016г. </a:t>
            </a:r>
            <a:r>
              <a:rPr lang="ru-RU" sz="2400" dirty="0" smtClean="0"/>
              <a:t>: «Анализ РП и ООПДО, исправление»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2290" name="Picture 2" descr="C:\Users\Светлана\Desktop\КМО 2015-2016Г\Анализ и результаты РП 1апреля 2016г\CAM000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3596217" cy="2697163"/>
          </a:xfrm>
          <a:prstGeom prst="rect">
            <a:avLst/>
          </a:prstGeom>
          <a:noFill/>
        </p:spPr>
      </p:pic>
      <p:pic>
        <p:nvPicPr>
          <p:cNvPr id="12291" name="Picture 3" descr="C:\Users\Светлана\Desktop\КМО 2015-2016Г\Анализ и результаты РП 1апреля 2016г\CAM00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356993"/>
            <a:ext cx="3816424" cy="304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/>
              <a:t>Заседание КМО 6 в </a:t>
            </a:r>
            <a:r>
              <a:rPr lang="ru-RU" sz="2800" b="1" u="sng" dirty="0" err="1" smtClean="0"/>
              <a:t>Новобугалышском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школа-саде</a:t>
            </a:r>
            <a:r>
              <a:rPr lang="ru-RU" sz="2800" b="1" u="sng" dirty="0" smtClean="0"/>
              <a:t> 15 апреля 2016г </a:t>
            </a:r>
            <a:r>
              <a:rPr lang="ru-RU" sz="2800" b="1" dirty="0" smtClean="0"/>
              <a:t>«Роль сюжетно-ролевой игры в развитии коммуникативных способностей детей»: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Регистрация, приветствие  участников</a:t>
            </a:r>
          </a:p>
          <a:p>
            <a:r>
              <a:rPr lang="ru-RU" dirty="0" smtClean="0"/>
              <a:t>2. Показ видеоматериала игровой деятельности</a:t>
            </a:r>
          </a:p>
          <a:p>
            <a:r>
              <a:rPr lang="ru-RU" b="1" dirty="0" smtClean="0"/>
              <a:t>    1. </a:t>
            </a:r>
            <a:r>
              <a:rPr lang="ru-RU" b="1" dirty="0" err="1" smtClean="0"/>
              <a:t>Новобугалышский</a:t>
            </a:r>
            <a:r>
              <a:rPr lang="ru-RU" b="1" dirty="0" smtClean="0"/>
              <a:t> детский сад</a:t>
            </a:r>
            <a:endParaRPr lang="ru-RU" dirty="0" smtClean="0"/>
          </a:p>
          <a:p>
            <a:r>
              <a:rPr lang="ru-RU" b="1" dirty="0" smtClean="0"/>
              <a:t>     Средняя подгруппа «Путешествие в космос»</a:t>
            </a:r>
            <a:r>
              <a:rPr lang="ru-RU" dirty="0" smtClean="0"/>
              <a:t> </a:t>
            </a:r>
          </a:p>
          <a:p>
            <a:r>
              <a:rPr lang="ru-RU" i="1" dirty="0" smtClean="0"/>
              <a:t>Хасанова Лилия </a:t>
            </a:r>
            <a:r>
              <a:rPr lang="ru-RU" i="1" dirty="0" err="1" smtClean="0"/>
              <a:t>Ильгисовна</a:t>
            </a:r>
            <a:endParaRPr lang="ru-RU" dirty="0" smtClean="0"/>
          </a:p>
          <a:p>
            <a:r>
              <a:rPr lang="ru-RU" b="1" dirty="0" smtClean="0"/>
              <a:t>    </a:t>
            </a:r>
          </a:p>
          <a:p>
            <a:r>
              <a:rPr lang="ru-RU" b="1" dirty="0" smtClean="0"/>
              <a:t> 2. </a:t>
            </a:r>
            <a:r>
              <a:rPr lang="ru-RU" b="1" dirty="0" err="1" smtClean="0"/>
              <a:t>Усть</a:t>
            </a:r>
            <a:r>
              <a:rPr lang="ru-RU" b="1" dirty="0" smtClean="0"/>
              <a:t> </a:t>
            </a:r>
            <a:r>
              <a:rPr lang="ru-RU" b="1" dirty="0" err="1" smtClean="0"/>
              <a:t>Бугалышский</a:t>
            </a:r>
            <a:r>
              <a:rPr lang="ru-RU" b="1" dirty="0" smtClean="0"/>
              <a:t> детский сад</a:t>
            </a:r>
            <a:endParaRPr lang="ru-RU" dirty="0" smtClean="0"/>
          </a:p>
          <a:p>
            <a:r>
              <a:rPr lang="ru-RU" b="1" dirty="0" smtClean="0"/>
              <a:t>     Разновозрастная группа « Ждём гостя »</a:t>
            </a:r>
          </a:p>
          <a:p>
            <a:r>
              <a:rPr lang="ru-RU" i="1" dirty="0" smtClean="0"/>
              <a:t>Садыкова </a:t>
            </a:r>
            <a:r>
              <a:rPr lang="ru-RU" i="1" dirty="0" err="1" smtClean="0"/>
              <a:t>Эльмира</a:t>
            </a:r>
            <a:r>
              <a:rPr lang="ru-RU" i="1" dirty="0" smtClean="0"/>
              <a:t> </a:t>
            </a:r>
            <a:r>
              <a:rPr lang="ru-RU" i="1" dirty="0" err="1" smtClean="0"/>
              <a:t>Равазиловна</a:t>
            </a:r>
            <a:endParaRPr lang="ru-RU" dirty="0" smtClean="0"/>
          </a:p>
          <a:p>
            <a:r>
              <a:rPr lang="ru-RU" b="1" dirty="0" smtClean="0"/>
              <a:t>    </a:t>
            </a:r>
          </a:p>
          <a:p>
            <a:r>
              <a:rPr lang="ru-RU" b="1" dirty="0" smtClean="0"/>
              <a:t> 3. </a:t>
            </a:r>
            <a:r>
              <a:rPr lang="ru-RU" b="1" dirty="0" err="1" smtClean="0"/>
              <a:t>Тат-Еманзельгинский</a:t>
            </a:r>
            <a:r>
              <a:rPr lang="ru-RU" b="1" dirty="0" smtClean="0"/>
              <a:t> детский сад</a:t>
            </a:r>
            <a:endParaRPr lang="ru-RU" dirty="0" smtClean="0"/>
          </a:p>
          <a:p>
            <a:r>
              <a:rPr lang="ru-RU" b="1" dirty="0" smtClean="0"/>
              <a:t> Разновозрастная группа «Город мастеров» </a:t>
            </a:r>
            <a:r>
              <a:rPr lang="ru-RU" i="1" dirty="0" err="1" smtClean="0"/>
              <a:t>Тазтдинова</a:t>
            </a:r>
            <a:r>
              <a:rPr lang="ru-RU" i="1" dirty="0" smtClean="0"/>
              <a:t> </a:t>
            </a:r>
            <a:r>
              <a:rPr lang="ru-RU" i="1" dirty="0" err="1" smtClean="0"/>
              <a:t>Разалия</a:t>
            </a:r>
            <a:r>
              <a:rPr lang="ru-RU" i="1" dirty="0" smtClean="0"/>
              <a:t> </a:t>
            </a:r>
            <a:r>
              <a:rPr lang="ru-RU" i="1" dirty="0" err="1" smtClean="0"/>
              <a:t>Нуримуловна</a:t>
            </a:r>
            <a:r>
              <a:rPr lang="ru-RU" b="1" dirty="0" smtClean="0"/>
              <a:t>, </a:t>
            </a:r>
            <a:r>
              <a:rPr lang="ru-RU" i="1" dirty="0" err="1" smtClean="0"/>
              <a:t>Мухаматтулина</a:t>
            </a:r>
            <a:r>
              <a:rPr lang="ru-RU" i="1" dirty="0" smtClean="0"/>
              <a:t> Салима </a:t>
            </a:r>
            <a:r>
              <a:rPr lang="ru-RU" i="1" dirty="0" err="1" smtClean="0"/>
              <a:t>Хабибрахмановна</a:t>
            </a:r>
            <a:endParaRPr lang="ru-RU" dirty="0" smtClean="0"/>
          </a:p>
          <a:p>
            <a:r>
              <a:rPr lang="ru-RU" dirty="0" smtClean="0"/>
              <a:t>  3. Отчет об исправлении РП и ООП ДО по структуре (от каждого ДОУ)</a:t>
            </a:r>
          </a:p>
          <a:p>
            <a:r>
              <a:rPr lang="ru-RU" dirty="0" smtClean="0"/>
              <a:t>  4. Об открытой презентационной площадке по направлению «Основная образовательная программа дошкольного образования </a:t>
            </a:r>
          </a:p>
          <a:p>
            <a:r>
              <a:rPr lang="ru-RU" dirty="0" smtClean="0"/>
              <a:t>(деление информацией) – Хасанова Д.М.</a:t>
            </a:r>
          </a:p>
          <a:p>
            <a:endParaRPr lang="ru-RU" dirty="0"/>
          </a:p>
        </p:txBody>
      </p:sp>
      <p:pic>
        <p:nvPicPr>
          <p:cNvPr id="6" name="Picture 2" descr="C:\Users\Светлана\Desktop\КМО 2015-2016Г\новый бугалыш\КМО Н-Бугалыш 15.04.2016г\IMG_5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124744"/>
            <a:ext cx="2350096" cy="1540353"/>
          </a:xfrm>
          <a:prstGeom prst="rect">
            <a:avLst/>
          </a:prstGeom>
          <a:noFill/>
        </p:spPr>
      </p:pic>
      <p:pic>
        <p:nvPicPr>
          <p:cNvPr id="13315" name="Picture 3" descr="C:\Users\Светлана\Desktop\КМО 2015-2016Г\новый бугалыш\КМО Н-Бугалыш 15.04.2016г\IMG_5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708920"/>
            <a:ext cx="2304256" cy="1504989"/>
          </a:xfrm>
          <a:prstGeom prst="rect">
            <a:avLst/>
          </a:prstGeom>
          <a:noFill/>
        </p:spPr>
      </p:pic>
      <p:pic>
        <p:nvPicPr>
          <p:cNvPr id="13316" name="Picture 4" descr="C:\Users\Светлана\Desktop\КМО 2015-2016Г\новый бугалыш\КМО Н-Бугалыш 15.04.2016г\IMG_52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301208"/>
            <a:ext cx="2208672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u="sng" dirty="0" smtClean="0"/>
              <a:t>Заседание КМО 7 в филиале </a:t>
            </a:r>
            <a:r>
              <a:rPr lang="ru-RU" sz="2200" b="1" u="sng" dirty="0" err="1" smtClean="0"/>
              <a:t>Усть-Машский</a:t>
            </a:r>
            <a:r>
              <a:rPr lang="ru-RU" sz="2200" b="1" u="sng" dirty="0" smtClean="0"/>
              <a:t> детский сад 28 апреля 2016г. </a:t>
            </a:r>
            <a:r>
              <a:rPr lang="ru-RU" sz="2200" b="1" dirty="0" smtClean="0"/>
              <a:t>«Роль сюжетно-ролевой игры в развитии социально-коммуникативных способностей детей»: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600200"/>
            <a:ext cx="5688632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 Вступительная часть.</a:t>
            </a:r>
          </a:p>
          <a:p>
            <a:r>
              <a:rPr lang="ru-RU" dirty="0" smtClean="0"/>
              <a:t>2. Сюжетно-ролевые игры в развитии социально-коммуникативных способностей детей </a:t>
            </a:r>
          </a:p>
          <a:p>
            <a:pPr lvl="0"/>
            <a:r>
              <a:rPr lang="ru-RU" dirty="0" smtClean="0"/>
              <a:t>«Помощь любимым игрушкам» - </a:t>
            </a:r>
            <a:r>
              <a:rPr lang="ru-RU" dirty="0" err="1" smtClean="0"/>
              <a:t>Ярмышева</a:t>
            </a:r>
            <a:r>
              <a:rPr lang="ru-RU" dirty="0" smtClean="0"/>
              <a:t> Надежда Николаевна, разновозрастная группа, 1,5-3 года</a:t>
            </a:r>
          </a:p>
          <a:p>
            <a:pPr lvl="0"/>
            <a:r>
              <a:rPr lang="ru-RU" dirty="0" smtClean="0"/>
              <a:t>«Путешествие на корабле» - </a:t>
            </a:r>
            <a:r>
              <a:rPr lang="ru-RU" dirty="0" err="1" smtClean="0"/>
              <a:t>Жолобова</a:t>
            </a:r>
            <a:r>
              <a:rPr lang="ru-RU" dirty="0" smtClean="0"/>
              <a:t> Татьяна Анатольевна, средняя группа, 3-4 года.</a:t>
            </a:r>
          </a:p>
          <a:p>
            <a:pPr lvl="0"/>
            <a:r>
              <a:rPr lang="ru-RU" dirty="0" smtClean="0"/>
              <a:t>«Идём в поход» - Стахеева Татьяна Михайловна, подготовительная группа, 5-6 лет. </a:t>
            </a:r>
          </a:p>
          <a:p>
            <a:r>
              <a:rPr lang="ru-RU" dirty="0" smtClean="0"/>
              <a:t>3. Анализ проведённых игр.</a:t>
            </a:r>
          </a:p>
          <a:p>
            <a:r>
              <a:rPr lang="ru-RU" dirty="0" smtClean="0"/>
              <a:t>4. Анализ состояния основных и рабочих программ детских садов согласно пунктам редактирования.</a:t>
            </a:r>
          </a:p>
          <a:p>
            <a:r>
              <a:rPr lang="ru-RU" dirty="0" smtClean="0"/>
              <a:t>5. Заключительная часть. Подведение итогов.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C:\Users\Светлана\Desktop\КМО 2015-2016Г\усть-маш\IMG_5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3096344" cy="2240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340768"/>
            <a:ext cx="6275040" cy="511256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МКДОУ «</a:t>
            </a:r>
            <a:r>
              <a:rPr lang="ru-RU" b="1" dirty="0" err="1" smtClean="0"/>
              <a:t>Большетавринский</a:t>
            </a:r>
            <a:r>
              <a:rPr lang="ru-RU" b="1" dirty="0" smtClean="0"/>
              <a:t> детский сад №1»;</a:t>
            </a:r>
            <a:endParaRPr lang="ru-RU" dirty="0" smtClean="0"/>
          </a:p>
          <a:p>
            <a:pPr lvl="0"/>
            <a:r>
              <a:rPr lang="ru-RU" dirty="0" smtClean="0"/>
              <a:t>Филиал МКДОУ «</a:t>
            </a:r>
            <a:r>
              <a:rPr lang="ru-RU" dirty="0" err="1" smtClean="0"/>
              <a:t>Большетавринский</a:t>
            </a:r>
            <a:r>
              <a:rPr lang="ru-RU" dirty="0" smtClean="0"/>
              <a:t> детский сад» - МКДОУ </a:t>
            </a:r>
            <a:r>
              <a:rPr lang="ru-RU" dirty="0" err="1" smtClean="0"/>
              <a:t>Русскотавринский</a:t>
            </a:r>
            <a:r>
              <a:rPr lang="ru-RU" dirty="0" smtClean="0"/>
              <a:t> детский сад;</a:t>
            </a:r>
          </a:p>
          <a:p>
            <a:pPr lvl="0"/>
            <a:r>
              <a:rPr lang="ru-RU" dirty="0" smtClean="0"/>
              <a:t>Филиал МКДОУ «</a:t>
            </a:r>
            <a:r>
              <a:rPr lang="ru-RU" dirty="0" err="1" smtClean="0"/>
              <a:t>Большетавринский</a:t>
            </a:r>
            <a:r>
              <a:rPr lang="ru-RU" dirty="0" smtClean="0"/>
              <a:t> детский сад» - МКДОУ </a:t>
            </a:r>
            <a:r>
              <a:rPr lang="ru-RU" dirty="0" err="1" smtClean="0"/>
              <a:t>Сарсинский</a:t>
            </a:r>
            <a:r>
              <a:rPr lang="ru-RU" dirty="0" smtClean="0"/>
              <a:t> детский сад;</a:t>
            </a:r>
          </a:p>
          <a:p>
            <a:pPr lvl="0"/>
            <a:r>
              <a:rPr lang="ru-RU" b="1" dirty="0" smtClean="0"/>
              <a:t>МКДОУ «</a:t>
            </a:r>
            <a:r>
              <a:rPr lang="ru-RU" b="1" dirty="0" err="1" smtClean="0"/>
              <a:t>Бугалышский</a:t>
            </a:r>
            <a:r>
              <a:rPr lang="ru-RU" b="1" dirty="0" smtClean="0"/>
              <a:t> детский сад №2»;</a:t>
            </a:r>
            <a:endParaRPr lang="ru-RU" dirty="0" smtClean="0"/>
          </a:p>
          <a:p>
            <a:pPr lvl="0"/>
            <a:r>
              <a:rPr lang="ru-RU" dirty="0" smtClean="0"/>
              <a:t>Филиал МКДОУ «</a:t>
            </a:r>
            <a:r>
              <a:rPr lang="ru-RU" dirty="0" err="1" smtClean="0"/>
              <a:t>Бугалышский</a:t>
            </a:r>
            <a:r>
              <a:rPr lang="ru-RU" dirty="0" smtClean="0"/>
              <a:t> детский сад №2» - </a:t>
            </a:r>
            <a:r>
              <a:rPr lang="ru-RU" dirty="0" err="1" smtClean="0"/>
              <a:t>Усть-Бугалышский</a:t>
            </a:r>
            <a:r>
              <a:rPr lang="ru-RU" dirty="0" smtClean="0"/>
              <a:t> детский сад;</a:t>
            </a:r>
          </a:p>
          <a:p>
            <a:pPr lvl="0"/>
            <a:r>
              <a:rPr lang="ru-RU" dirty="0" smtClean="0"/>
              <a:t>Филиал МКОУ «</a:t>
            </a:r>
            <a:r>
              <a:rPr lang="ru-RU" dirty="0" err="1" smtClean="0"/>
              <a:t>Бугалышский</a:t>
            </a:r>
            <a:r>
              <a:rPr lang="ru-RU" dirty="0" smtClean="0"/>
              <a:t> детский сад №2» - </a:t>
            </a:r>
            <a:r>
              <a:rPr lang="ru-RU" dirty="0" err="1" smtClean="0"/>
              <a:t>Усть-Машский</a:t>
            </a:r>
            <a:r>
              <a:rPr lang="ru-RU" dirty="0" smtClean="0"/>
              <a:t> детский сад;</a:t>
            </a:r>
          </a:p>
          <a:p>
            <a:pPr lvl="0"/>
            <a:r>
              <a:rPr lang="ru-RU" dirty="0" smtClean="0"/>
              <a:t>Филиал МАОУ «</a:t>
            </a:r>
            <a:r>
              <a:rPr lang="ru-RU" dirty="0" err="1" smtClean="0"/>
              <a:t>Бугалышская</a:t>
            </a:r>
            <a:r>
              <a:rPr lang="ru-RU" dirty="0" smtClean="0"/>
              <a:t> СОШ» -  «</a:t>
            </a:r>
            <a:r>
              <a:rPr lang="ru-RU" dirty="0" err="1" smtClean="0"/>
              <a:t>Новобугалышская</a:t>
            </a:r>
            <a:r>
              <a:rPr lang="ru-RU" dirty="0" smtClean="0"/>
              <a:t> </a:t>
            </a:r>
            <a:r>
              <a:rPr lang="ru-RU" dirty="0" err="1" smtClean="0"/>
              <a:t>школа-детский</a:t>
            </a:r>
            <a:r>
              <a:rPr lang="ru-RU" dirty="0" smtClean="0"/>
              <a:t> сад»;</a:t>
            </a:r>
          </a:p>
          <a:p>
            <a:r>
              <a:rPr lang="ru-RU" dirty="0" smtClean="0"/>
              <a:t>Филиал МКОУ «</a:t>
            </a:r>
            <a:r>
              <a:rPr lang="ru-RU" dirty="0" err="1" smtClean="0"/>
              <a:t>Сарсинская</a:t>
            </a:r>
            <a:r>
              <a:rPr lang="ru-RU" dirty="0" smtClean="0"/>
              <a:t> СОШ» - МКОУ «</a:t>
            </a:r>
            <a:r>
              <a:rPr lang="ru-RU" dirty="0" err="1" smtClean="0"/>
              <a:t>Татарско-Еманзельская</a:t>
            </a:r>
            <a:r>
              <a:rPr lang="ru-RU" dirty="0" smtClean="0"/>
              <a:t> начальная школа сад».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 smtClean="0"/>
              <a:t>«Помощь любимым игрушкам» - </a:t>
            </a:r>
            <a:r>
              <a:rPr lang="ru-RU" sz="2000" dirty="0" err="1" smtClean="0"/>
              <a:t>Ярмышева</a:t>
            </a:r>
            <a:r>
              <a:rPr lang="ru-RU" sz="2000" dirty="0" smtClean="0"/>
              <a:t> Надежда Николаевна, разновозрастная группа, 1,5-3 года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 smtClean="0"/>
              <a:t>«Путешествие на корабле» - </a:t>
            </a:r>
            <a:r>
              <a:rPr lang="ru-RU" sz="2000" dirty="0" err="1" smtClean="0"/>
              <a:t>Жолобова</a:t>
            </a:r>
            <a:r>
              <a:rPr lang="ru-RU" sz="2000" dirty="0" smtClean="0"/>
              <a:t> Татьяна Анатольевна, средняя группа, 3-4 года.</a:t>
            </a:r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endParaRPr lang="ru-RU" dirty="0"/>
          </a:p>
        </p:txBody>
      </p:sp>
      <p:pic>
        <p:nvPicPr>
          <p:cNvPr id="7" name="Picture 2" descr="C:\Users\Светлана\Desktop\КМО 2015-2016Г\усть-маш\IMG_5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4038600" cy="3028950"/>
          </a:xfrm>
          <a:prstGeom prst="rect">
            <a:avLst/>
          </a:prstGeom>
          <a:noFill/>
        </p:spPr>
      </p:pic>
      <p:pic>
        <p:nvPicPr>
          <p:cNvPr id="11" name="Picture 4" descr="C:\Users\Светлана\Desktop\КМО 2015-2016Г\усть-маш\IMG_53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dirty="0" smtClean="0"/>
              <a:t>«Идём в поход» - Стахеева Татьяна Михайловна, подготовительная группа, 5-6 лет. </a:t>
            </a:r>
          </a:p>
          <a:p>
            <a:endParaRPr lang="ru-RU" dirty="0"/>
          </a:p>
        </p:txBody>
      </p:sp>
      <p:pic>
        <p:nvPicPr>
          <p:cNvPr id="16387" name="Picture 3" descr="C:\Users\Светлана\Desktop\КМО 2015-2016Г\усть-маш\IMG_53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05064"/>
            <a:ext cx="3462536" cy="2596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 smtClean="0"/>
              <a:t>Муниципальные, территориальные, областные мероприятия (конкурсы), в которых приняли участие педагоги КМО в 2015 – 2016 учебном году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1340768"/>
            <a:ext cx="6131024" cy="4785395"/>
          </a:xfrm>
        </p:spPr>
        <p:txBody>
          <a:bodyPr>
            <a:normAutofit/>
          </a:bodyPr>
          <a:lstStyle/>
          <a:p>
            <a:r>
              <a:rPr lang="ru-RU" dirty="0" smtClean="0"/>
              <a:t>Муниципальный смотр – конкурс  готовности дошкольных образовательных организаций к началу </a:t>
            </a:r>
            <a:r>
              <a:rPr lang="ru-RU" dirty="0" smtClean="0"/>
              <a:t>2015-2016 </a:t>
            </a:r>
            <a:r>
              <a:rPr lang="ru-RU" dirty="0" smtClean="0"/>
              <a:t>учебного года «Уют для наших дошколят» с 11 августа по 23 сентября </a:t>
            </a:r>
            <a:r>
              <a:rPr lang="ru-RU" dirty="0" smtClean="0"/>
              <a:t>2015 </a:t>
            </a:r>
            <a:r>
              <a:rPr lang="ru-RU" dirty="0" smtClean="0"/>
              <a:t>года – все ДОУ.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Конкурс  ледово-снежных городков "Новогодняя фантазия" на территории МО </a:t>
            </a:r>
            <a:r>
              <a:rPr lang="ru-RU" sz="2400" dirty="0" err="1" smtClean="0"/>
              <a:t>Красноуфимский</a:t>
            </a:r>
            <a:r>
              <a:rPr lang="ru-RU" sz="2400" dirty="0" smtClean="0"/>
              <a:t> округ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600200"/>
            <a:ext cx="5842992" cy="4525963"/>
          </a:xfrm>
        </p:spPr>
        <p:txBody>
          <a:bodyPr/>
          <a:lstStyle/>
          <a:p>
            <a:r>
              <a:rPr lang="ru-RU" dirty="0" smtClean="0"/>
              <a:t>Диплом 3 место – </a:t>
            </a:r>
            <a:r>
              <a:rPr lang="ru-RU" dirty="0" err="1" smtClean="0"/>
              <a:t>Бугалышский</a:t>
            </a:r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ru-RU" dirty="0" smtClean="0"/>
              <a:t>/с</a:t>
            </a:r>
          </a:p>
          <a:p>
            <a:endParaRPr lang="ru-RU" dirty="0"/>
          </a:p>
        </p:txBody>
      </p:sp>
      <p:pic>
        <p:nvPicPr>
          <p:cNvPr id="4" name="Picture 2" descr="C:\Users\Светлана\Desktop\Новая папка (2)\Новогодня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80928"/>
            <a:ext cx="2477902" cy="3401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Муниципальная выставка-конкурс декоративно-прикладного творчества и изобразительного искусства      «У творчества нет границ»</a:t>
            </a:r>
            <a:endParaRPr lang="ru-RU" sz="2000" dirty="0"/>
          </a:p>
        </p:txBody>
      </p:sp>
      <p:pic>
        <p:nvPicPr>
          <p:cNvPr id="18434" name="Picture 2" descr="C:\Users\Светлана\Desktop\Новая папка (2)\img0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72816"/>
            <a:ext cx="304635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МКОУ «</a:t>
            </a:r>
            <a:r>
              <a:rPr lang="ru-RU" sz="1800" dirty="0" err="1" smtClean="0"/>
              <a:t>Красноуфимский</a:t>
            </a:r>
            <a:r>
              <a:rPr lang="ru-RU" sz="1800" dirty="0" smtClean="0"/>
              <a:t> районный центр дополнительного образования детей»</a:t>
            </a:r>
            <a:br>
              <a:rPr lang="ru-RU" sz="1800" dirty="0" smtClean="0"/>
            </a:br>
            <a:r>
              <a:rPr lang="ru-RU" sz="1800" dirty="0" smtClean="0"/>
              <a:t>Заочный муниципальный методический проект. Публикация в сборнике «Школа противопожарной безопасности»</a:t>
            </a:r>
            <a:endParaRPr lang="ru-RU" sz="1800" dirty="0"/>
          </a:p>
        </p:txBody>
      </p:sp>
      <p:pic>
        <p:nvPicPr>
          <p:cNvPr id="19458" name="Picture 2" descr="C:\Users\Светлана\Desktop\Новая папка (2)\img0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700907"/>
            <a:ext cx="5986462" cy="4324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МКОУ «</a:t>
            </a:r>
            <a:r>
              <a:rPr lang="ru-RU" sz="2000" dirty="0" err="1" smtClean="0"/>
              <a:t>Красноуфимский</a:t>
            </a:r>
            <a:r>
              <a:rPr lang="ru-RU" sz="2000" dirty="0" smtClean="0"/>
              <a:t> районный центр дополнительного образования детей»</a:t>
            </a:r>
            <a:br>
              <a:rPr lang="ru-RU" sz="2000" dirty="0" smtClean="0"/>
            </a:br>
            <a:r>
              <a:rPr lang="ru-RU" sz="2000" dirty="0" smtClean="0"/>
              <a:t>Муниципальный конкурс детского литературного творчества «Нам без доброго огня обойтись нельзя ни дня»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988840"/>
            <a:ext cx="5842992" cy="413732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МКДОУ </a:t>
            </a:r>
            <a:r>
              <a:rPr lang="ru-RU" dirty="0" err="1" smtClean="0"/>
              <a:t>Большетавринский</a:t>
            </a:r>
            <a:r>
              <a:rPr lang="ru-RU" dirty="0" smtClean="0"/>
              <a:t> детский сад №1: воспитатель </a:t>
            </a:r>
            <a:r>
              <a:rPr lang="ru-RU" dirty="0" err="1" smtClean="0"/>
              <a:t>Давлетбаева</a:t>
            </a:r>
            <a:r>
              <a:rPr lang="ru-RU" dirty="0" smtClean="0"/>
              <a:t> Т.Н – 1 место в номинации «Поэзия»,  2 место в номинации «Проза»</a:t>
            </a:r>
          </a:p>
          <a:p>
            <a:r>
              <a:rPr lang="ru-RU" dirty="0" smtClean="0"/>
              <a:t>Филиал </a:t>
            </a:r>
            <a:r>
              <a:rPr lang="ru-RU" dirty="0" err="1" smtClean="0"/>
              <a:t>Сарсинский</a:t>
            </a:r>
            <a:r>
              <a:rPr lang="ru-RU" dirty="0" smtClean="0"/>
              <a:t> детский сад – воспитатель </a:t>
            </a:r>
            <a:r>
              <a:rPr lang="ru-RU" dirty="0" err="1" smtClean="0"/>
              <a:t>Карасова</a:t>
            </a:r>
            <a:r>
              <a:rPr lang="ru-RU" dirty="0" smtClean="0"/>
              <a:t> И.В. – 5 место в номинации «Книжка-малышка» , </a:t>
            </a:r>
          </a:p>
          <a:p>
            <a:r>
              <a:rPr lang="ru-RU" dirty="0" smtClean="0"/>
              <a:t>воспитатель Иванова Вера Ильинична – 4 место в номинации «Книжка-малышка» </a:t>
            </a:r>
          </a:p>
          <a:p>
            <a:r>
              <a:rPr lang="ru-RU" dirty="0" smtClean="0"/>
              <a:t>Участие в конкурсе воспитателя </a:t>
            </a:r>
            <a:r>
              <a:rPr lang="ru-RU" dirty="0" err="1" smtClean="0"/>
              <a:t>Изилановой</a:t>
            </a:r>
            <a:r>
              <a:rPr lang="ru-RU" dirty="0" smtClean="0"/>
              <a:t> С.В.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Муниципальный  конкурс детского творчества</a:t>
            </a:r>
            <a:br>
              <a:rPr lang="ru-RU" sz="2000" dirty="0" smtClean="0"/>
            </a:br>
            <a:r>
              <a:rPr lang="ru-RU" sz="2000" b="1" dirty="0" smtClean="0"/>
              <a:t>«Декоративно-прикладное искусство, посвященное Международному женскому дню 8 Марта»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600200"/>
            <a:ext cx="5554960" cy="4525963"/>
          </a:xfrm>
        </p:spPr>
        <p:txBody>
          <a:bodyPr/>
          <a:lstStyle/>
          <a:p>
            <a:r>
              <a:rPr lang="ru-RU" dirty="0" smtClean="0"/>
              <a:t>Участие воспитателей филиала </a:t>
            </a:r>
            <a:r>
              <a:rPr lang="ru-RU" dirty="0" err="1" smtClean="0"/>
              <a:t>Русскотавринский</a:t>
            </a:r>
            <a:r>
              <a:rPr lang="ru-RU" dirty="0" smtClean="0"/>
              <a:t> детский сад: Иванова И.П., </a:t>
            </a:r>
            <a:r>
              <a:rPr lang="ru-RU" dirty="0" err="1" smtClean="0"/>
              <a:t>Изиланова</a:t>
            </a:r>
            <a:r>
              <a:rPr lang="ru-RU" dirty="0" smtClean="0"/>
              <a:t> С.В.</a:t>
            </a:r>
          </a:p>
          <a:p>
            <a:r>
              <a:rPr lang="ru-RU" dirty="0" smtClean="0"/>
              <a:t>Участие воспитателя  МКДОУ </a:t>
            </a:r>
            <a:r>
              <a:rPr lang="ru-RU" dirty="0" err="1" smtClean="0"/>
              <a:t>Большетавринский</a:t>
            </a:r>
            <a:r>
              <a:rPr lang="ru-RU" dirty="0" smtClean="0"/>
              <a:t> детский сад №1 – </a:t>
            </a:r>
            <a:r>
              <a:rPr lang="ru-RU" dirty="0" err="1" smtClean="0"/>
              <a:t>Давлетбаева</a:t>
            </a:r>
            <a:r>
              <a:rPr lang="ru-RU" dirty="0" smtClean="0"/>
              <a:t> Т.Н.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День педагогических достижений (заочная форма участия) в МО </a:t>
            </a:r>
            <a:r>
              <a:rPr lang="ru-RU" sz="2400" dirty="0" err="1" smtClean="0"/>
              <a:t>Красноуфимский</a:t>
            </a:r>
            <a:r>
              <a:rPr lang="ru-RU" sz="2400" dirty="0" smtClean="0"/>
              <a:t> округ</a:t>
            </a:r>
            <a:endParaRPr lang="ru-RU" sz="2400" dirty="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347864" y="1457400"/>
          <a:ext cx="4317007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PDF" r:id="rId4" imgW="0" imgH="0" progId="FoxitReader.Document">
                  <p:embed/>
                </p:oleObj>
              </mc:Choice>
              <mc:Fallback>
                <p:oleObj name="PDF" r:id="rId4" imgW="0" imgH="0" progId="FoxitReader.Documen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457400"/>
                        <a:ext cx="4317007" cy="54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 descr="C:\Users\Светлана\Desktop\Шерстобито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861048"/>
            <a:ext cx="4165526" cy="2769926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600200"/>
            <a:ext cx="5482952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348880"/>
            <a:ext cx="69482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525963"/>
          </a:xfrm>
        </p:spPr>
        <p:txBody>
          <a:bodyPr/>
          <a:lstStyle/>
          <a:p>
            <a:r>
              <a:rPr lang="ru-RU" dirty="0" smtClean="0"/>
              <a:t>Обеспечение координации деятельности участников образовательных отношений в дошкольных образовательных учреждениях МО </a:t>
            </a:r>
            <a:r>
              <a:rPr lang="ru-RU" dirty="0" err="1" smtClean="0"/>
              <a:t>Красноуфимский</a:t>
            </a:r>
            <a:r>
              <a:rPr lang="ru-RU" dirty="0" smtClean="0"/>
              <a:t> округ по подготовке к введению и реализации  ФГОС дошкольного образования.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600200"/>
            <a:ext cx="6275040" cy="485313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Методическое сопровождение деятельности педагогов по корректировке основной образовательной программы ДОО на основе утвержденной ПООП ДО,  рабочих программ в соответствии с ФГОС дошкольного образования.</a:t>
            </a:r>
          </a:p>
          <a:p>
            <a:pPr lvl="0"/>
            <a:r>
              <a:rPr lang="ru-RU" dirty="0" smtClean="0"/>
              <a:t>Совершенствование, изучение и внедрение новых педагогических технологий в образовательный процесс в соответствии с ФГОС ДО.</a:t>
            </a:r>
          </a:p>
          <a:p>
            <a:pPr lvl="0"/>
            <a:r>
              <a:rPr lang="ru-RU" dirty="0" smtClean="0"/>
              <a:t>Создание условий для изучения и трансляции передового педагогического опыта педагогических и руководящих работников ДОУ.</a:t>
            </a:r>
          </a:p>
          <a:p>
            <a:r>
              <a:rPr lang="ru-RU" dirty="0" smtClean="0"/>
              <a:t>Совершенствование методов и форм партнерства ДОУ с семьями воспитанников в условиях введения ФГОС ДО.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Всего - 51 чел. (педагоги и заведующие)</a:t>
            </a:r>
          </a:p>
          <a:p>
            <a:r>
              <a:rPr lang="ru-RU" dirty="0" smtClean="0"/>
              <a:t>Из них молодых педагогов - 4 чел. ( 8%)</a:t>
            </a:r>
          </a:p>
          <a:p>
            <a:r>
              <a:rPr lang="ru-RU" dirty="0" smtClean="0"/>
              <a:t>Из них с </a:t>
            </a:r>
            <a:r>
              <a:rPr lang="ru-RU" b="1" u="sng" dirty="0" smtClean="0"/>
              <a:t>высшим</a:t>
            </a:r>
            <a:r>
              <a:rPr lang="ru-RU" dirty="0" smtClean="0"/>
              <a:t> образованием - 7 чел. – 14%</a:t>
            </a:r>
          </a:p>
          <a:p>
            <a:r>
              <a:rPr lang="ru-RU" dirty="0" smtClean="0"/>
              <a:t>Из них со </a:t>
            </a:r>
            <a:r>
              <a:rPr lang="ru-RU" b="1" u="sng" dirty="0" smtClean="0"/>
              <a:t>средним </a:t>
            </a:r>
            <a:r>
              <a:rPr lang="ru-RU" dirty="0" smtClean="0"/>
              <a:t>профессиональным образованием - 40 чел. –  78%</a:t>
            </a:r>
          </a:p>
          <a:p>
            <a:r>
              <a:rPr lang="ru-RU" dirty="0" smtClean="0"/>
              <a:t>Из них </a:t>
            </a:r>
            <a:r>
              <a:rPr lang="ru-RU" b="1" dirty="0" smtClean="0"/>
              <a:t>без педагогического образования</a:t>
            </a:r>
            <a:r>
              <a:rPr lang="ru-RU" dirty="0" smtClean="0"/>
              <a:t> - 4 чел. –  8 %</a:t>
            </a:r>
          </a:p>
          <a:p>
            <a:r>
              <a:rPr lang="ru-RU" dirty="0" smtClean="0"/>
              <a:t>Из них с </a:t>
            </a:r>
            <a:r>
              <a:rPr lang="ru-RU" b="1" dirty="0" smtClean="0"/>
              <a:t>высшей</a:t>
            </a:r>
            <a:r>
              <a:rPr lang="ru-RU" dirty="0" smtClean="0"/>
              <a:t> квалификационной категорией - 0%</a:t>
            </a:r>
          </a:p>
          <a:p>
            <a:r>
              <a:rPr lang="ru-RU" dirty="0" smtClean="0"/>
              <a:t>Из них с </a:t>
            </a:r>
            <a:r>
              <a:rPr lang="ru-RU" b="1" dirty="0" smtClean="0"/>
              <a:t>первой </a:t>
            </a:r>
            <a:r>
              <a:rPr lang="ru-RU" dirty="0" smtClean="0"/>
              <a:t>квалификационной категорией - 8чел. –    16 %</a:t>
            </a:r>
          </a:p>
          <a:p>
            <a:r>
              <a:rPr lang="ru-RU" dirty="0" smtClean="0"/>
              <a:t>Из них </a:t>
            </a:r>
            <a:r>
              <a:rPr lang="ru-RU" b="1" dirty="0" smtClean="0"/>
              <a:t>СЗД</a:t>
            </a:r>
            <a:r>
              <a:rPr lang="ru-RU" dirty="0" smtClean="0"/>
              <a:t> - 28 чел. – 55 %</a:t>
            </a:r>
          </a:p>
          <a:p>
            <a:r>
              <a:rPr lang="ru-RU" dirty="0" smtClean="0"/>
              <a:t>Из них </a:t>
            </a:r>
            <a:r>
              <a:rPr lang="ru-RU" b="1" dirty="0" smtClean="0"/>
              <a:t>без КК</a:t>
            </a:r>
            <a:r>
              <a:rPr lang="ru-RU" dirty="0" smtClean="0"/>
              <a:t> - 15чел. – 29 %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Заседание КМО 1 в МКДОУ  </a:t>
            </a:r>
            <a:r>
              <a:rPr lang="ru-RU" sz="2200" b="1" dirty="0" err="1" smtClean="0"/>
              <a:t>Большетавринский</a:t>
            </a:r>
            <a:r>
              <a:rPr lang="ru-RU" sz="2200" b="1" dirty="0" smtClean="0"/>
              <a:t> детский сад №1 – филиал </a:t>
            </a:r>
            <a:r>
              <a:rPr lang="ru-RU" sz="2200" b="1" dirty="0" err="1" smtClean="0"/>
              <a:t>Русскотавринский</a:t>
            </a:r>
            <a:r>
              <a:rPr lang="ru-RU" sz="2200" b="1" dirty="0" smtClean="0"/>
              <a:t> детский сад 18 ноября 2015г.:</a:t>
            </a:r>
            <a:r>
              <a:rPr lang="ru-RU" sz="2200" dirty="0" smtClean="0"/>
              <a:t> «ФГОС ДО. Развитие детской инициативы в разных видах деятельности»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Светлана\Desktop\ФОТКИ ВСЕ\фото все 2016\IMG_4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2798267" cy="186551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915816" y="1628800"/>
            <a:ext cx="5698976" cy="4525963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ФГОС ДО – развитие инициативы в разных видах деятельности дошкольников. (Алексеева В.Ю.)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Методическое сопровождение деятельности педагогов по корректировке ООП ДОО на основе утвержденной ПООП ДО, рабочих программ в соответствии с ФГОС ДО дошкольного образования.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Шерстобитова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Н.В.)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Распределение заседаний КМО на 2015-2016 учебный год.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Предложения по тематике заседаний КМО и РМО.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Решение КМО.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Светлана\Desktop\ФОТКИ ВСЕ\фото все 2016\IMG_4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2776"/>
            <a:ext cx="2749601" cy="1833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Заседание КМО 2 в МКДОУ </a:t>
            </a:r>
            <a:r>
              <a:rPr lang="ru-RU" sz="2000" b="1" dirty="0" err="1" smtClean="0"/>
              <a:t>Большетавринский</a:t>
            </a:r>
            <a:r>
              <a:rPr lang="ru-RU" sz="2000" b="1" dirty="0" smtClean="0"/>
              <a:t> детский сад №1 – филиал </a:t>
            </a:r>
            <a:r>
              <a:rPr lang="ru-RU" sz="2000" b="1" dirty="0" err="1" smtClean="0"/>
              <a:t>Сарсинский</a:t>
            </a:r>
            <a:r>
              <a:rPr lang="ru-RU" sz="2000" b="1" dirty="0" smtClean="0"/>
              <a:t> детский сад 17 февраля 2016г.: </a:t>
            </a:r>
            <a:r>
              <a:rPr lang="ru-RU" sz="2000" dirty="0" smtClean="0"/>
              <a:t>«Развитие игровой деятельности дошкольника» «Сюжетно-ролевая игра как ведущий вид деятельности» 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915816" y="1600200"/>
            <a:ext cx="5904656" cy="4853136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smtClean="0"/>
              <a:t>1.  Регистрация                     </a:t>
            </a:r>
          </a:p>
          <a:p>
            <a:r>
              <a:rPr lang="ru-RU" sz="1800" dirty="0" smtClean="0"/>
              <a:t>2.  Приветствие. Введение в тему заседания «Развитие игровой деятельности дошкольника» - </a:t>
            </a:r>
            <a:r>
              <a:rPr lang="ru-RU" sz="1800" dirty="0" err="1" smtClean="0"/>
              <a:t>Изиланова</a:t>
            </a:r>
            <a:r>
              <a:rPr lang="ru-RU" sz="1800" dirty="0" smtClean="0"/>
              <a:t> С.В.</a:t>
            </a:r>
          </a:p>
          <a:p>
            <a:r>
              <a:rPr lang="ru-RU" sz="1800" dirty="0" smtClean="0"/>
              <a:t>3. Презентация «Сюжетно-ролевая игра как ведущий вид деятельности в дошкольном возрасте» - воспитатель </a:t>
            </a:r>
            <a:r>
              <a:rPr lang="ru-RU" sz="1800" dirty="0" err="1" smtClean="0"/>
              <a:t>Уянгулова</a:t>
            </a:r>
            <a:r>
              <a:rPr lang="ru-RU" sz="1800" dirty="0" smtClean="0"/>
              <a:t> А.В. </a:t>
            </a:r>
          </a:p>
          <a:p>
            <a:r>
              <a:rPr lang="ru-RU" sz="1800" dirty="0" smtClean="0"/>
              <a:t>4.  Просмотр игровой деятельности. Сюжетно- ролевые игры в 4-х возрастных группах:</a:t>
            </a:r>
          </a:p>
          <a:p>
            <a:r>
              <a:rPr lang="ru-RU" sz="1800" dirty="0" smtClean="0"/>
              <a:t>-вторая группа раннего возраста</a:t>
            </a:r>
            <a:r>
              <a:rPr lang="ru-RU" sz="1800" b="1" dirty="0" smtClean="0"/>
              <a:t> «Кукла Маша у нас в гостях» </a:t>
            </a:r>
            <a:r>
              <a:rPr lang="ru-RU" sz="1800" dirty="0" err="1" smtClean="0"/>
              <a:t>Кедаева</a:t>
            </a:r>
            <a:r>
              <a:rPr lang="ru-RU" sz="1800" dirty="0" smtClean="0"/>
              <a:t> Людмила Афанасьевна; </a:t>
            </a:r>
            <a:r>
              <a:rPr lang="ru-RU" sz="1800" b="1" dirty="0" smtClean="0"/>
              <a:t> </a:t>
            </a:r>
            <a:endParaRPr lang="ru-RU" sz="1800" dirty="0" smtClean="0"/>
          </a:p>
          <a:p>
            <a:r>
              <a:rPr lang="ru-RU" sz="1800" dirty="0" smtClean="0"/>
              <a:t>-вторая младшая группа</a:t>
            </a:r>
            <a:r>
              <a:rPr lang="ru-RU" sz="1800" b="1" dirty="0" smtClean="0"/>
              <a:t> «Автобус» </a:t>
            </a:r>
            <a:r>
              <a:rPr lang="ru-RU" sz="1800" dirty="0" err="1" smtClean="0"/>
              <a:t>Ярмышева</a:t>
            </a:r>
            <a:r>
              <a:rPr lang="ru-RU" sz="1800" dirty="0" smtClean="0"/>
              <a:t> Ирина Петровна;  </a:t>
            </a:r>
          </a:p>
          <a:p>
            <a:r>
              <a:rPr lang="ru-RU" sz="1800" dirty="0" smtClean="0"/>
              <a:t>-старшая группа;</a:t>
            </a:r>
            <a:r>
              <a:rPr lang="ru-RU" sz="1800" b="1" dirty="0" smtClean="0"/>
              <a:t> «Детская поликлиника» </a:t>
            </a:r>
            <a:r>
              <a:rPr lang="ru-RU" sz="1800" dirty="0" smtClean="0"/>
              <a:t> </a:t>
            </a:r>
            <a:r>
              <a:rPr lang="ru-RU" sz="1800" dirty="0" err="1" smtClean="0"/>
              <a:t>Карасова</a:t>
            </a:r>
            <a:r>
              <a:rPr lang="ru-RU" sz="1800" dirty="0" smtClean="0"/>
              <a:t> Ирина Викторовна; </a:t>
            </a:r>
          </a:p>
          <a:p>
            <a:r>
              <a:rPr lang="ru-RU" sz="1800" dirty="0" smtClean="0"/>
              <a:t>- подготовительная группа </a:t>
            </a:r>
            <a:r>
              <a:rPr lang="ru-RU" sz="1800" b="1" dirty="0" smtClean="0"/>
              <a:t>«Строительство спортивного</a:t>
            </a:r>
            <a:r>
              <a:rPr lang="ru-RU" sz="1800" dirty="0" smtClean="0"/>
              <a:t> </a:t>
            </a:r>
            <a:r>
              <a:rPr lang="ru-RU" sz="1800" b="1" dirty="0" smtClean="0"/>
              <a:t>комплекса»</a:t>
            </a:r>
            <a:r>
              <a:rPr lang="ru-RU" sz="1800" dirty="0" smtClean="0"/>
              <a:t> </a:t>
            </a:r>
            <a:r>
              <a:rPr lang="ru-RU" sz="1800" dirty="0" err="1" smtClean="0"/>
              <a:t>Пашиева</a:t>
            </a:r>
            <a:r>
              <a:rPr lang="ru-RU" sz="1800" dirty="0" smtClean="0"/>
              <a:t> Юлия </a:t>
            </a:r>
            <a:r>
              <a:rPr lang="ru-RU" sz="1800" dirty="0" err="1" smtClean="0"/>
              <a:t>Савватиевна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5. Мастер– класс для  педагогов ДОУ «Приемы мнемотехники при заучивании стихотворений», </a:t>
            </a:r>
            <a:r>
              <a:rPr lang="ru-RU" sz="1800" dirty="0" err="1" smtClean="0"/>
              <a:t>Пашиева</a:t>
            </a:r>
            <a:r>
              <a:rPr lang="ru-RU" sz="1800" dirty="0" smtClean="0"/>
              <a:t> Юлия </a:t>
            </a:r>
            <a:r>
              <a:rPr lang="ru-RU" sz="1800" dirty="0" err="1" smtClean="0"/>
              <a:t>Савватиевна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6. Сообщение «Корректировка  рабочих программ педагога по рамочной программе к структуре и содержанию ОПДО», </a:t>
            </a:r>
            <a:r>
              <a:rPr lang="ru-RU" sz="1800" dirty="0" err="1" smtClean="0"/>
              <a:t>Шерстобитова</a:t>
            </a:r>
            <a:r>
              <a:rPr lang="ru-RU" sz="1800" dirty="0" smtClean="0"/>
              <a:t> Надежда Валерьевна</a:t>
            </a:r>
          </a:p>
          <a:p>
            <a:r>
              <a:rPr lang="ru-RU" sz="1800" dirty="0" smtClean="0"/>
              <a:t>7. Подведение итогов.</a:t>
            </a:r>
            <a:endParaRPr lang="ru-RU" sz="1800" dirty="0"/>
          </a:p>
        </p:txBody>
      </p:sp>
      <p:pic>
        <p:nvPicPr>
          <p:cNvPr id="2050" name="Picture 2" descr="C:\Users\Светлана\Desktop\КМО 2015-2016Г\КМО 2 сарсы доу\фото кмо 2\DSC_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2448272" cy="1789274"/>
          </a:xfrm>
          <a:prstGeom prst="rect">
            <a:avLst/>
          </a:prstGeom>
          <a:noFill/>
        </p:spPr>
      </p:pic>
      <p:pic>
        <p:nvPicPr>
          <p:cNvPr id="2051" name="Picture 3" descr="C:\Users\Светлана\Desktop\КМО 2015-2016Г\КМО 2 сарсы доу\кмо сарсы\DSC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2448272" cy="158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/>
              <a:t>-вторая группа раннего возраста</a:t>
            </a:r>
            <a:r>
              <a:rPr lang="ru-RU" sz="2000" b="1" dirty="0" smtClean="0"/>
              <a:t> «Кукла Маша у нас в гостях» </a:t>
            </a:r>
            <a:r>
              <a:rPr lang="ru-RU" sz="2000" dirty="0" err="1" smtClean="0"/>
              <a:t>Кедаева</a:t>
            </a:r>
            <a:r>
              <a:rPr lang="ru-RU" sz="2000" dirty="0" smtClean="0"/>
              <a:t> Людмила Афанасьевна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 smtClean="0"/>
              <a:t>вторая младшая группа</a:t>
            </a:r>
            <a:r>
              <a:rPr lang="ru-RU" sz="2000" b="1" dirty="0" smtClean="0"/>
              <a:t> «Автобус» </a:t>
            </a:r>
            <a:r>
              <a:rPr lang="ru-RU" sz="2000" dirty="0" err="1" smtClean="0"/>
              <a:t>Ярмышева</a:t>
            </a:r>
            <a:r>
              <a:rPr lang="ru-RU" sz="2000" dirty="0" smtClean="0"/>
              <a:t> Ирина Петровна</a:t>
            </a:r>
          </a:p>
          <a:p>
            <a:endParaRPr lang="ru-RU" dirty="0"/>
          </a:p>
        </p:txBody>
      </p:sp>
      <p:pic>
        <p:nvPicPr>
          <p:cNvPr id="6" name="Picture 2" descr="C:\Users\Светлана\Desktop\КМО 2015-2016Г\КМО 2 сарсы доу\кмо сарсы\CAM0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3164160" cy="2211102"/>
          </a:xfrm>
          <a:prstGeom prst="rect">
            <a:avLst/>
          </a:prstGeom>
          <a:noFill/>
        </p:spPr>
      </p:pic>
      <p:pic>
        <p:nvPicPr>
          <p:cNvPr id="8" name="Picture 3" descr="C:\Users\Светлана\Desktop\КМО 2015-2016Г\КМО 2 сарсы доу\кмо сарсы\DSC_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501008"/>
            <a:ext cx="3360156" cy="2234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старшая группа;</a:t>
            </a:r>
            <a:r>
              <a:rPr lang="ru-RU" sz="2000" b="1" dirty="0" smtClean="0"/>
              <a:t> «Детская поликлиника» </a:t>
            </a:r>
            <a:r>
              <a:rPr lang="ru-RU" sz="2000" dirty="0" smtClean="0"/>
              <a:t> </a:t>
            </a:r>
            <a:r>
              <a:rPr lang="ru-RU" sz="2000" dirty="0" err="1" smtClean="0"/>
              <a:t>Карасова</a:t>
            </a:r>
            <a:r>
              <a:rPr lang="ru-RU" sz="2000" dirty="0" smtClean="0"/>
              <a:t> Ирина Викторовна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 smtClean="0"/>
              <a:t>- подготовительная группа </a:t>
            </a:r>
            <a:r>
              <a:rPr lang="ru-RU" sz="2000" b="1" dirty="0" smtClean="0"/>
              <a:t>«Строительство спортивного</a:t>
            </a:r>
            <a:r>
              <a:rPr lang="ru-RU" sz="2000" dirty="0" smtClean="0"/>
              <a:t> </a:t>
            </a:r>
            <a:r>
              <a:rPr lang="ru-RU" sz="2000" b="1" dirty="0" smtClean="0"/>
              <a:t>комплекса»</a:t>
            </a:r>
            <a:r>
              <a:rPr lang="ru-RU" sz="2000" dirty="0" smtClean="0"/>
              <a:t> </a:t>
            </a:r>
            <a:r>
              <a:rPr lang="ru-RU" sz="2000" dirty="0" err="1" smtClean="0"/>
              <a:t>Пашиева</a:t>
            </a:r>
            <a:r>
              <a:rPr lang="ru-RU" sz="2000" dirty="0" smtClean="0"/>
              <a:t> Юлия </a:t>
            </a:r>
            <a:r>
              <a:rPr lang="ru-RU" sz="2000" dirty="0" err="1" smtClean="0"/>
              <a:t>Савватиевна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7" name="Picture 2" descr="C:\Users\Светлана\Desktop\КМО 2015-2016Г\КМО 2 сарсы доу\фото кмо 2\DSC_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4038600" cy="2685239"/>
          </a:xfrm>
          <a:prstGeom prst="rect">
            <a:avLst/>
          </a:prstGeom>
          <a:noFill/>
        </p:spPr>
      </p:pic>
      <p:pic>
        <p:nvPicPr>
          <p:cNvPr id="10" name="Picture 3" descr="C:\Users\Светлана\Desktop\КМО 2015-2016Г\КМО 2 сарсы доу\фото кмо 2\CAM0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3534544" cy="2650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145</TotalTime>
  <Words>1401</Words>
  <Application>Microsoft Office PowerPoint</Application>
  <PresentationFormat>Экран (4:3)</PresentationFormat>
  <Paragraphs>176</Paragraphs>
  <Slides>29</Slides>
  <Notes>29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Тема4</vt:lpstr>
      <vt:lpstr>PDF</vt:lpstr>
      <vt:lpstr>Руководитель КМО:  Изиланова С.В.</vt:lpstr>
      <vt:lpstr>Состав:</vt:lpstr>
      <vt:lpstr>Цель: </vt:lpstr>
      <vt:lpstr> Задачи: </vt:lpstr>
      <vt:lpstr>Презентация PowerPoint</vt:lpstr>
      <vt:lpstr>Заседание КМО 1 в МКДОУ  Большетавринский детский сад №1 – филиал Русскотавринский детский сад 18 ноября 2015г.: «ФГОС ДО. Развитие детской инициативы в разных видах деятельности»  </vt:lpstr>
      <vt:lpstr>Заседание КМО 2 в МКДОУ Большетавринский детский сад №1 – филиал Сарсинский детский сад 17 февраля 2016г.: «Развитие игровой деятельности дошкольника» «Сюжетно-ролевая игра как ведущий вид деятельности»   </vt:lpstr>
      <vt:lpstr>Презентация PowerPoint</vt:lpstr>
      <vt:lpstr>Презентация PowerPoint</vt:lpstr>
      <vt:lpstr>Заседание КМО 3 в МКДОУ Большетавринский детский сад №1 16 марта 2016г.: «Сюжетно-ролевая игра как ведущий вид деятельности в дошкольном возрасте» </vt:lpstr>
      <vt:lpstr>Представление игровой деятельности: </vt:lpstr>
      <vt:lpstr>Презентация PowerPoint</vt:lpstr>
      <vt:lpstr>Заседание КМО 4 в МКДОУ Бугалышский детский сад №2  23 марта 2016г. «Сюжетно-ролевая игра: самостоятельность, активность, творчество»:  </vt:lpstr>
      <vt:lpstr>Проведение сюжетно-ролевой игры:  </vt:lpstr>
      <vt:lpstr>Презентация PowerPoint</vt:lpstr>
      <vt:lpstr>Выступление по теме самообразования: </vt:lpstr>
      <vt:lpstr>Заседание КМО 5 в филиале Русскотавринский детский сад 01 апреля 2016г. : «Анализ РП и ООПДО, исправление» </vt:lpstr>
      <vt:lpstr>Заседание КМО 6 в Новобугалышском школа-саде 15 апреля 2016г «Роль сюжетно-ролевой игры в развитии коммуникативных способностей детей»: </vt:lpstr>
      <vt:lpstr>Заседание КМО 7 в филиале Усть-Машский детский сад 28 апреля 2016г. «Роль сюжетно-ролевой игры в развитии социально-коммуникативных способностей детей»: </vt:lpstr>
      <vt:lpstr>Презентация PowerPoint</vt:lpstr>
      <vt:lpstr>Презентация PowerPoint</vt:lpstr>
      <vt:lpstr>Муниципальные, территориальные, областные мероприятия (конкурсы), в которых приняли участие педагоги КМО в 2015 – 2016 учебном году  </vt:lpstr>
      <vt:lpstr>Конкурс  ледово-снежных городков "Новогодняя фантазия" на территории МО Красноуфимский округ</vt:lpstr>
      <vt:lpstr>Муниципальная выставка-конкурс декоративно-прикладного творчества и изобразительного искусства      «У творчества нет границ»</vt:lpstr>
      <vt:lpstr>МКОУ «Красноуфимский районный центр дополнительного образования детей» Заочный муниципальный методический проект. Публикация в сборнике «Школа противопожарной безопасности»</vt:lpstr>
      <vt:lpstr>МКОУ «Красноуфимский районный центр дополнительного образования детей» Муниципальный конкурс детского литературного творчества «Нам без доброго огня обойтись нельзя ни дня»</vt:lpstr>
      <vt:lpstr>Муниципальный  конкурс детского творчества «Декоративно-прикладное искусство, посвященное Международному женскому дню 8 Марта»</vt:lpstr>
      <vt:lpstr>День педагогических достижений (заочная форма участия) в МО Красноуфимский округ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Руководитель КМО:  Изиланова С.В.</dc:title>
  <dc:creator>Светлана</dc:creator>
  <cp:lastModifiedBy>Ольга</cp:lastModifiedBy>
  <cp:revision>17</cp:revision>
  <cp:lastPrinted>2016-06-21T11:07:15Z</cp:lastPrinted>
  <dcterms:created xsi:type="dcterms:W3CDTF">2016-06-21T06:40:48Z</dcterms:created>
  <dcterms:modified xsi:type="dcterms:W3CDTF">2016-06-21T11:16:11Z</dcterms:modified>
</cp:coreProperties>
</file>