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28"/>
  </p:notesMasterIdLst>
  <p:sldIdLst>
    <p:sldId id="256" r:id="rId2"/>
    <p:sldId id="257" r:id="rId3"/>
    <p:sldId id="342" r:id="rId4"/>
    <p:sldId id="345" r:id="rId5"/>
    <p:sldId id="347" r:id="rId6"/>
    <p:sldId id="349" r:id="rId7"/>
    <p:sldId id="351" r:id="rId8"/>
    <p:sldId id="353" r:id="rId9"/>
    <p:sldId id="356" r:id="rId10"/>
    <p:sldId id="358" r:id="rId11"/>
    <p:sldId id="359" r:id="rId12"/>
    <p:sldId id="362" r:id="rId13"/>
    <p:sldId id="363" r:id="rId14"/>
    <p:sldId id="367" r:id="rId15"/>
    <p:sldId id="368" r:id="rId16"/>
    <p:sldId id="298" r:id="rId17"/>
    <p:sldId id="299" r:id="rId18"/>
    <p:sldId id="303" r:id="rId19"/>
    <p:sldId id="316" r:id="rId20"/>
    <p:sldId id="318" r:id="rId21"/>
    <p:sldId id="370" r:id="rId22"/>
    <p:sldId id="371" r:id="rId23"/>
    <p:sldId id="372" r:id="rId24"/>
    <p:sldId id="374" r:id="rId25"/>
    <p:sldId id="377" r:id="rId26"/>
    <p:sldId id="378" r:id="rId27"/>
  </p:sldIdLst>
  <p:sldSz cx="9144000" cy="6858000" type="screen4x3"/>
  <p:notesSz cx="6858000" cy="9144000"/>
  <p:defaultTextStyle>
    <a:defPPr>
      <a:defRPr lang="ru-RU"/>
    </a:defPPr>
    <a:lvl1pPr marL="0" algn="l" defTabSz="9108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407" algn="l" defTabSz="9108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0844" algn="l" defTabSz="9108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6280" algn="l" defTabSz="9108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1700" algn="l" defTabSz="9108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7136" algn="l" defTabSz="9108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2555" algn="l" defTabSz="9108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7976" algn="l" defTabSz="9108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3390" algn="l" defTabSz="9108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65" autoAdjust="0"/>
  </p:normalViewPr>
  <p:slideViewPr>
    <p:cSldViewPr>
      <p:cViewPr varScale="1">
        <p:scale>
          <a:sx n="63" d="100"/>
          <a:sy n="63" d="100"/>
        </p:scale>
        <p:origin x="15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9550EF-1850-D34C-BA15-7A3E59F9A9B0}" type="doc">
      <dgm:prSet loTypeId="urn:microsoft.com/office/officeart/2005/8/layout/pyramid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2D8AE9-71F0-D44C-848B-34C147ADE55E}">
      <dgm:prSet custT="1"/>
      <dgm:spPr>
        <a:xfrm>
          <a:off x="1995201" y="454178"/>
          <a:ext cx="5315410" cy="540520"/>
        </a:xfrm>
        <a:prstGeom prst="round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738FA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400" b="1" i="0" dirty="0" smtClean="0">
              <a:solidFill>
                <a:srgbClr val="414141">
                  <a:hueOff val="0"/>
                  <a:satOff val="0"/>
                  <a:lumOff val="0"/>
                  <a:alphaOff val="0"/>
                </a:srgbClr>
              </a:solidFill>
              <a:latin typeface="Palatino"/>
              <a:ea typeface="+mn-ea"/>
              <a:cs typeface="+mn-cs"/>
            </a:rPr>
            <a:t>Мастерский </a:t>
          </a:r>
          <a:br>
            <a:rPr lang="ru-RU" sz="2400" b="1" i="0" dirty="0" smtClean="0">
              <a:solidFill>
                <a:srgbClr val="414141">
                  <a:hueOff val="0"/>
                  <a:satOff val="0"/>
                  <a:lumOff val="0"/>
                  <a:alphaOff val="0"/>
                </a:srgbClr>
              </a:solidFill>
              <a:latin typeface="Palatino"/>
              <a:ea typeface="+mn-ea"/>
              <a:cs typeface="+mn-cs"/>
            </a:rPr>
          </a:br>
          <a:r>
            <a:rPr lang="ru-RU" sz="2400" b="1" i="0" dirty="0" smtClean="0">
              <a:solidFill>
                <a:srgbClr val="FF0000"/>
              </a:solidFill>
              <a:latin typeface="Palatino"/>
              <a:ea typeface="+mn-ea"/>
              <a:cs typeface="+mn-cs"/>
            </a:rPr>
            <a:t>Стаж</a:t>
          </a:r>
          <a:r>
            <a:rPr lang="ru-RU" sz="2400" b="1" i="0" dirty="0" smtClean="0">
              <a:solidFill>
                <a:srgbClr val="414141">
                  <a:hueOff val="0"/>
                  <a:satOff val="0"/>
                  <a:lumOff val="0"/>
                  <a:alphaOff val="0"/>
                </a:srgbClr>
              </a:solidFill>
              <a:latin typeface="Palatino"/>
              <a:ea typeface="+mn-ea"/>
              <a:cs typeface="+mn-cs"/>
            </a:rPr>
            <a:t> </a:t>
          </a:r>
          <a:r>
            <a:rPr lang="ru-RU" sz="2400" b="1" i="0" dirty="0" smtClean="0">
              <a:solidFill>
                <a:srgbClr val="FF0000"/>
              </a:solidFill>
              <a:latin typeface="Palatino"/>
              <a:ea typeface="+mn-ea"/>
              <a:cs typeface="+mn-cs"/>
            </a:rPr>
            <a:t>– от 7-11</a:t>
          </a:r>
          <a:endParaRPr lang="ru-RU" sz="2400" b="1" i="0" dirty="0">
            <a:solidFill>
              <a:srgbClr val="FF0000"/>
            </a:solidFill>
            <a:latin typeface="Palatino"/>
            <a:ea typeface="+mn-ea"/>
            <a:cs typeface="+mn-cs"/>
          </a:endParaRPr>
        </a:p>
      </dgm:t>
    </dgm:pt>
    <dgm:pt modelId="{0FEBCE1B-F8C6-C14F-83D2-B5AE828C75F2}" type="parTrans" cxnId="{07E2CEEF-672E-7147-A586-60CB1375500A}">
      <dgm:prSet/>
      <dgm:spPr/>
      <dgm:t>
        <a:bodyPr/>
        <a:lstStyle/>
        <a:p>
          <a:endParaRPr lang="ru-RU" sz="3600" b="1" i="0">
            <a:latin typeface="Palatino"/>
            <a:cs typeface="Palatino"/>
          </a:endParaRPr>
        </a:p>
      </dgm:t>
    </dgm:pt>
    <dgm:pt modelId="{09891076-A89D-7240-B9BE-F1B5589B39C6}" type="sibTrans" cxnId="{07E2CEEF-672E-7147-A586-60CB1375500A}">
      <dgm:prSet/>
      <dgm:spPr/>
      <dgm:t>
        <a:bodyPr/>
        <a:lstStyle/>
        <a:p>
          <a:endParaRPr lang="ru-RU" sz="3600" b="1" i="0">
            <a:latin typeface="Palatino"/>
            <a:cs typeface="Palatino"/>
          </a:endParaRPr>
        </a:p>
      </dgm:t>
    </dgm:pt>
    <dgm:pt modelId="{076B36F1-50A1-634B-90B3-5C820ECC6513}">
      <dgm:prSet custT="1"/>
      <dgm:spPr>
        <a:xfrm>
          <a:off x="2035887" y="1342728"/>
          <a:ext cx="5299054" cy="823226"/>
        </a:xfrm>
        <a:prstGeom prst="round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738FA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400" b="1" i="0" dirty="0" smtClean="0">
              <a:solidFill>
                <a:srgbClr val="414141">
                  <a:hueOff val="0"/>
                  <a:satOff val="0"/>
                  <a:lumOff val="0"/>
                  <a:alphaOff val="0"/>
                </a:srgbClr>
              </a:solidFill>
              <a:latin typeface="Palatino"/>
              <a:ea typeface="+mn-ea"/>
              <a:cs typeface="+mn-cs"/>
            </a:rPr>
            <a:t>Высококвалифицированный </a:t>
          </a:r>
          <a:br>
            <a:rPr lang="ru-RU" sz="2400" b="1" i="0" dirty="0" smtClean="0">
              <a:solidFill>
                <a:srgbClr val="414141">
                  <a:hueOff val="0"/>
                  <a:satOff val="0"/>
                  <a:lumOff val="0"/>
                  <a:alphaOff val="0"/>
                </a:srgbClr>
              </a:solidFill>
              <a:latin typeface="Palatino"/>
              <a:ea typeface="+mn-ea"/>
              <a:cs typeface="+mn-cs"/>
            </a:rPr>
          </a:br>
          <a:r>
            <a:rPr lang="ru-RU" sz="2400" b="1" i="0" dirty="0" smtClean="0">
              <a:solidFill>
                <a:srgbClr val="FF0000"/>
              </a:solidFill>
              <a:latin typeface="Palatino"/>
              <a:ea typeface="+mn-ea"/>
              <a:cs typeface="+mn-cs"/>
            </a:rPr>
            <a:t>Стаж</a:t>
          </a:r>
          <a:r>
            <a:rPr lang="ru-RU" sz="2400" b="1" i="0" dirty="0" smtClean="0">
              <a:solidFill>
                <a:srgbClr val="414141">
                  <a:hueOff val="0"/>
                  <a:satOff val="0"/>
                  <a:lumOff val="0"/>
                  <a:alphaOff val="0"/>
                </a:srgbClr>
              </a:solidFill>
              <a:latin typeface="Palatino"/>
              <a:ea typeface="+mn-ea"/>
              <a:cs typeface="+mn-cs"/>
            </a:rPr>
            <a:t> </a:t>
          </a:r>
          <a:r>
            <a:rPr lang="ru-RU" sz="2400" b="1" i="0" dirty="0" smtClean="0">
              <a:solidFill>
                <a:srgbClr val="FF0000"/>
              </a:solidFill>
              <a:latin typeface="Palatino"/>
              <a:ea typeface="+mn-ea"/>
              <a:cs typeface="+mn-cs"/>
            </a:rPr>
            <a:t>– от 5-7</a:t>
          </a:r>
          <a:endParaRPr lang="ru-RU" sz="2400" b="1" i="0" dirty="0">
            <a:solidFill>
              <a:srgbClr val="FF0000"/>
            </a:solidFill>
            <a:latin typeface="Palatino"/>
            <a:ea typeface="+mn-ea"/>
            <a:cs typeface="+mn-cs"/>
          </a:endParaRPr>
        </a:p>
      </dgm:t>
    </dgm:pt>
    <dgm:pt modelId="{15A02D26-28A4-F147-B084-119F1D42F51B}" type="parTrans" cxnId="{8CF582CC-DB2E-8348-8503-D149016CF9C7}">
      <dgm:prSet/>
      <dgm:spPr/>
      <dgm:t>
        <a:bodyPr/>
        <a:lstStyle/>
        <a:p>
          <a:endParaRPr lang="ru-RU" sz="3600" b="1" i="0">
            <a:latin typeface="Palatino"/>
            <a:cs typeface="Palatino"/>
          </a:endParaRPr>
        </a:p>
      </dgm:t>
    </dgm:pt>
    <dgm:pt modelId="{9E33ED81-6144-D944-B5E2-8DBD4EA413C5}" type="sibTrans" cxnId="{8CF582CC-DB2E-8348-8503-D149016CF9C7}">
      <dgm:prSet/>
      <dgm:spPr/>
      <dgm:t>
        <a:bodyPr/>
        <a:lstStyle/>
        <a:p>
          <a:endParaRPr lang="ru-RU" sz="3600" b="1" i="0">
            <a:latin typeface="Palatino"/>
            <a:cs typeface="Palatino"/>
          </a:endParaRPr>
        </a:p>
      </dgm:t>
    </dgm:pt>
    <dgm:pt modelId="{7F61DCCB-BE3D-814B-9944-DA92E419DFF6}">
      <dgm:prSet custT="1"/>
      <dgm:spPr>
        <a:xfrm>
          <a:off x="2003365" y="2517209"/>
          <a:ext cx="5266546" cy="774565"/>
        </a:xfrm>
        <a:prstGeom prst="round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738FA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400" b="1" i="0" dirty="0" smtClean="0">
              <a:solidFill>
                <a:srgbClr val="414141">
                  <a:hueOff val="0"/>
                  <a:satOff val="0"/>
                  <a:lumOff val="0"/>
                  <a:alphaOff val="0"/>
                </a:srgbClr>
              </a:solidFill>
              <a:latin typeface="Palatino"/>
              <a:ea typeface="+mn-ea"/>
              <a:cs typeface="+mn-cs"/>
            </a:rPr>
            <a:t>Базовый </a:t>
          </a:r>
          <a:br>
            <a:rPr lang="ru-RU" sz="2400" b="1" i="0" dirty="0" smtClean="0">
              <a:solidFill>
                <a:srgbClr val="414141">
                  <a:hueOff val="0"/>
                  <a:satOff val="0"/>
                  <a:lumOff val="0"/>
                  <a:alphaOff val="0"/>
                </a:srgbClr>
              </a:solidFill>
              <a:latin typeface="Palatino"/>
              <a:ea typeface="+mn-ea"/>
              <a:cs typeface="+mn-cs"/>
            </a:rPr>
          </a:br>
          <a:r>
            <a:rPr lang="ru-RU" sz="2400" b="1" i="0" dirty="0" smtClean="0">
              <a:solidFill>
                <a:srgbClr val="FF0000"/>
              </a:solidFill>
              <a:latin typeface="Palatino"/>
              <a:ea typeface="+mn-ea"/>
              <a:cs typeface="+mn-cs"/>
            </a:rPr>
            <a:t>Стаж</a:t>
          </a:r>
          <a:r>
            <a:rPr lang="ru-RU" sz="2400" b="1" i="0" dirty="0" smtClean="0">
              <a:solidFill>
                <a:srgbClr val="414141">
                  <a:hueOff val="0"/>
                  <a:satOff val="0"/>
                  <a:lumOff val="0"/>
                  <a:alphaOff val="0"/>
                </a:srgbClr>
              </a:solidFill>
              <a:latin typeface="Palatino"/>
              <a:ea typeface="+mn-ea"/>
              <a:cs typeface="+mn-cs"/>
            </a:rPr>
            <a:t> </a:t>
          </a:r>
          <a:r>
            <a:rPr lang="ru-RU" sz="2400" b="1" i="0" dirty="0" smtClean="0">
              <a:solidFill>
                <a:srgbClr val="FF0000"/>
              </a:solidFill>
              <a:latin typeface="Palatino"/>
              <a:ea typeface="+mn-ea"/>
              <a:cs typeface="+mn-cs"/>
            </a:rPr>
            <a:t>– от 3-5</a:t>
          </a:r>
          <a:endParaRPr lang="ru-RU" sz="2400" b="1" i="0" dirty="0">
            <a:solidFill>
              <a:srgbClr val="FF0000"/>
            </a:solidFill>
            <a:latin typeface="Palatino"/>
            <a:ea typeface="+mn-ea"/>
            <a:cs typeface="+mn-cs"/>
          </a:endParaRPr>
        </a:p>
      </dgm:t>
    </dgm:pt>
    <dgm:pt modelId="{B3CC8EB8-1599-1948-9628-1520B7591A5F}" type="parTrans" cxnId="{51AB484A-A304-6E40-956D-42792200A68C}">
      <dgm:prSet/>
      <dgm:spPr/>
      <dgm:t>
        <a:bodyPr/>
        <a:lstStyle/>
        <a:p>
          <a:endParaRPr lang="ru-RU" sz="3600" b="1" i="0">
            <a:latin typeface="Palatino"/>
            <a:cs typeface="Palatino"/>
          </a:endParaRPr>
        </a:p>
      </dgm:t>
    </dgm:pt>
    <dgm:pt modelId="{29B176D8-90C6-1B4C-A5BE-31731F144225}" type="sibTrans" cxnId="{51AB484A-A304-6E40-956D-42792200A68C}">
      <dgm:prSet/>
      <dgm:spPr/>
      <dgm:t>
        <a:bodyPr/>
        <a:lstStyle/>
        <a:p>
          <a:endParaRPr lang="ru-RU" sz="3600" b="1" i="0">
            <a:latin typeface="Palatino"/>
            <a:cs typeface="Palatino"/>
          </a:endParaRPr>
        </a:p>
      </dgm:t>
    </dgm:pt>
    <dgm:pt modelId="{EF46D714-5D08-6E48-8362-A65B81A6285F}">
      <dgm:prSet custT="1"/>
      <dgm:spPr>
        <a:xfrm>
          <a:off x="0" y="3480019"/>
          <a:ext cx="3848415" cy="646661"/>
        </a:xfrm>
        <a:prstGeom prst="round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738FA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000" b="1" i="0" dirty="0" smtClean="0">
              <a:solidFill>
                <a:srgbClr val="414141">
                  <a:hueOff val="0"/>
                  <a:satOff val="0"/>
                  <a:lumOff val="0"/>
                  <a:alphaOff val="0"/>
                </a:srgbClr>
              </a:solidFill>
              <a:latin typeface="Palatino"/>
              <a:ea typeface="+mn-ea"/>
              <a:cs typeface="+mn-cs"/>
            </a:rPr>
            <a:t>Начинающий 2 (Бакалавр)</a:t>
          </a:r>
          <a:br>
            <a:rPr lang="ru-RU" sz="2000" b="1" i="0" dirty="0" smtClean="0">
              <a:solidFill>
                <a:srgbClr val="414141">
                  <a:hueOff val="0"/>
                  <a:satOff val="0"/>
                  <a:lumOff val="0"/>
                  <a:alphaOff val="0"/>
                </a:srgbClr>
              </a:solidFill>
              <a:latin typeface="Palatino"/>
              <a:ea typeface="+mn-ea"/>
              <a:cs typeface="+mn-cs"/>
            </a:rPr>
          </a:br>
          <a:r>
            <a:rPr lang="ru-RU" sz="2000" b="1" i="0" dirty="0" smtClean="0">
              <a:solidFill>
                <a:srgbClr val="FF0000"/>
              </a:solidFill>
              <a:latin typeface="Palatino"/>
              <a:ea typeface="+mn-ea"/>
              <a:cs typeface="+mn-cs"/>
            </a:rPr>
            <a:t>Стаж</a:t>
          </a:r>
          <a:r>
            <a:rPr lang="ru-RU" sz="2000" b="1" i="0" dirty="0" smtClean="0">
              <a:solidFill>
                <a:srgbClr val="414141">
                  <a:hueOff val="0"/>
                  <a:satOff val="0"/>
                  <a:lumOff val="0"/>
                  <a:alphaOff val="0"/>
                </a:srgbClr>
              </a:solidFill>
              <a:latin typeface="Palatino"/>
              <a:ea typeface="+mn-ea"/>
              <a:cs typeface="+mn-cs"/>
            </a:rPr>
            <a:t>  </a:t>
          </a:r>
          <a:r>
            <a:rPr lang="ru-RU" sz="2000" b="1" i="0" dirty="0" smtClean="0">
              <a:solidFill>
                <a:srgbClr val="FF0000"/>
              </a:solidFill>
              <a:latin typeface="Palatino"/>
              <a:ea typeface="+mn-ea"/>
              <a:cs typeface="+mn-cs"/>
            </a:rPr>
            <a:t>– от 0 </a:t>
          </a:r>
          <a:endParaRPr lang="ru-RU" sz="2000" b="1" i="0" dirty="0">
            <a:solidFill>
              <a:srgbClr val="FF0000"/>
            </a:solidFill>
            <a:latin typeface="Palatino"/>
            <a:ea typeface="+mn-ea"/>
            <a:cs typeface="+mn-cs"/>
          </a:endParaRPr>
        </a:p>
      </dgm:t>
    </dgm:pt>
    <dgm:pt modelId="{B3F0E626-E858-5C43-82AC-C54AD4EF94C7}" type="parTrans" cxnId="{8B834C8C-FF42-C84C-B56E-6F64841CA652}">
      <dgm:prSet/>
      <dgm:spPr/>
      <dgm:t>
        <a:bodyPr/>
        <a:lstStyle/>
        <a:p>
          <a:endParaRPr lang="ru-RU" sz="3600" b="1" i="0">
            <a:latin typeface="Palatino"/>
            <a:cs typeface="Palatino"/>
          </a:endParaRPr>
        </a:p>
      </dgm:t>
    </dgm:pt>
    <dgm:pt modelId="{E3621494-2D14-0449-A1A7-B2711914EBF6}" type="sibTrans" cxnId="{8B834C8C-FF42-C84C-B56E-6F64841CA652}">
      <dgm:prSet/>
      <dgm:spPr/>
      <dgm:t>
        <a:bodyPr/>
        <a:lstStyle/>
        <a:p>
          <a:endParaRPr lang="ru-RU" sz="3600" b="1" i="0">
            <a:latin typeface="Palatino"/>
            <a:cs typeface="Palatino"/>
          </a:endParaRPr>
        </a:p>
      </dgm:t>
    </dgm:pt>
    <dgm:pt modelId="{FF20C7D2-50E0-864E-81D4-8CF595C5BECD}">
      <dgm:prSet custT="1"/>
      <dgm:spPr>
        <a:xfrm>
          <a:off x="4120740" y="3450513"/>
          <a:ext cx="4108859" cy="695338"/>
        </a:xfrm>
        <a:prstGeom prst="round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738FA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000" b="1" i="0" dirty="0" smtClean="0">
              <a:solidFill>
                <a:srgbClr val="414141">
                  <a:hueOff val="0"/>
                  <a:satOff val="0"/>
                  <a:lumOff val="0"/>
                  <a:alphaOff val="0"/>
                </a:srgbClr>
              </a:solidFill>
              <a:latin typeface="Palatino"/>
              <a:ea typeface="+mn-ea"/>
              <a:cs typeface="+mn-cs"/>
            </a:rPr>
            <a:t>Начинающий 1 (СПО) </a:t>
          </a:r>
          <a:br>
            <a:rPr lang="ru-RU" sz="2000" b="1" i="0" dirty="0" smtClean="0">
              <a:solidFill>
                <a:srgbClr val="414141">
                  <a:hueOff val="0"/>
                  <a:satOff val="0"/>
                  <a:lumOff val="0"/>
                  <a:alphaOff val="0"/>
                </a:srgbClr>
              </a:solidFill>
              <a:latin typeface="Palatino"/>
              <a:ea typeface="+mn-ea"/>
              <a:cs typeface="+mn-cs"/>
            </a:rPr>
          </a:br>
          <a:r>
            <a:rPr lang="ru-RU" sz="2000" b="1" i="0" dirty="0" smtClean="0">
              <a:solidFill>
                <a:srgbClr val="FF0000"/>
              </a:solidFill>
              <a:latin typeface="Palatino"/>
              <a:ea typeface="+mn-ea"/>
              <a:cs typeface="+mn-cs"/>
            </a:rPr>
            <a:t>Стаж</a:t>
          </a:r>
          <a:r>
            <a:rPr lang="ru-RU" sz="2000" b="1" i="0" dirty="0" smtClean="0">
              <a:solidFill>
                <a:srgbClr val="414141">
                  <a:hueOff val="0"/>
                  <a:satOff val="0"/>
                  <a:lumOff val="0"/>
                  <a:alphaOff val="0"/>
                </a:srgbClr>
              </a:solidFill>
              <a:latin typeface="Palatino"/>
              <a:ea typeface="+mn-ea"/>
              <a:cs typeface="+mn-cs"/>
            </a:rPr>
            <a:t> </a:t>
          </a:r>
          <a:r>
            <a:rPr lang="ru-RU" sz="2000" b="1" i="0" dirty="0" smtClean="0">
              <a:solidFill>
                <a:srgbClr val="FF0000"/>
              </a:solidFill>
              <a:latin typeface="Palatino"/>
              <a:ea typeface="+mn-ea"/>
              <a:cs typeface="+mn-cs"/>
            </a:rPr>
            <a:t>– от 0 </a:t>
          </a:r>
          <a:endParaRPr lang="ru-RU" sz="2000" b="1" i="0" dirty="0">
            <a:solidFill>
              <a:srgbClr val="FF0000"/>
            </a:solidFill>
            <a:latin typeface="Palatino"/>
            <a:ea typeface="+mn-ea"/>
            <a:cs typeface="+mn-cs"/>
          </a:endParaRPr>
        </a:p>
      </dgm:t>
    </dgm:pt>
    <dgm:pt modelId="{CCDC1074-C5A2-1847-8F6F-6B401B58B347}" type="parTrans" cxnId="{70F4816A-8B71-D74E-91CB-296ADF1B936F}">
      <dgm:prSet/>
      <dgm:spPr/>
      <dgm:t>
        <a:bodyPr/>
        <a:lstStyle/>
        <a:p>
          <a:endParaRPr lang="ru-RU" sz="3600" b="1" i="0">
            <a:latin typeface="Palatino"/>
            <a:cs typeface="Palatino"/>
          </a:endParaRPr>
        </a:p>
      </dgm:t>
    </dgm:pt>
    <dgm:pt modelId="{7A03F5BD-107B-684A-9471-7CD3D20F7DC5}" type="sibTrans" cxnId="{70F4816A-8B71-D74E-91CB-296ADF1B936F}">
      <dgm:prSet/>
      <dgm:spPr/>
      <dgm:t>
        <a:bodyPr/>
        <a:lstStyle/>
        <a:p>
          <a:endParaRPr lang="ru-RU" sz="3600" b="1" i="0">
            <a:latin typeface="Palatino"/>
            <a:cs typeface="Palatino"/>
          </a:endParaRPr>
        </a:p>
      </dgm:t>
    </dgm:pt>
    <dgm:pt modelId="{C8304D48-DEBC-8548-8C99-3A8DA9E36BD1}" type="pres">
      <dgm:prSet presAssocID="{D39550EF-1850-D34C-BA15-7A3E59F9A9B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EA45A8C-9529-9145-A550-05ECFEBECDA5}" type="pres">
      <dgm:prSet presAssocID="{D39550EF-1850-D34C-BA15-7A3E59F9A9B0}" presName="pyramid" presStyleLbl="node1" presStyleIdx="0" presStyleCnt="1"/>
      <dgm:spPr>
        <a:xfrm>
          <a:off x="918987" y="0"/>
          <a:ext cx="4525963" cy="4525963"/>
        </a:xfrm>
        <a:prstGeom prst="triangle">
          <a:avLst/>
        </a:prstGeom>
        <a:gradFill rotWithShape="0">
          <a:gsLst>
            <a:gs pos="0">
              <a:srgbClr val="738FAF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rgbClr>
            </a:gs>
            <a:gs pos="100000">
              <a:srgbClr val="738FAF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/>
      </dgm:spPr>
      <dgm:t>
        <a:bodyPr/>
        <a:lstStyle/>
        <a:p>
          <a:endParaRPr lang="ru-RU"/>
        </a:p>
      </dgm:t>
    </dgm:pt>
    <dgm:pt modelId="{D2A9AC9A-8772-904D-945F-F292CD337A82}" type="pres">
      <dgm:prSet presAssocID="{D39550EF-1850-D34C-BA15-7A3E59F9A9B0}" presName="theList" presStyleCnt="0"/>
      <dgm:spPr/>
    </dgm:pt>
    <dgm:pt modelId="{FBCF219F-147A-2C45-A18C-5DF01BD48ECA}" type="pres">
      <dgm:prSet presAssocID="{0E2D8AE9-71F0-D44C-848B-34C147ADE55E}" presName="aNode" presStyleLbl="fgAcc1" presStyleIdx="0" presStyleCnt="5" custScaleX="180681" custScaleY="246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30199-1520-104A-9ECD-AC593F0FFE4C}" type="pres">
      <dgm:prSet presAssocID="{0E2D8AE9-71F0-D44C-848B-34C147ADE55E}" presName="aSpace" presStyleCnt="0"/>
      <dgm:spPr/>
    </dgm:pt>
    <dgm:pt modelId="{270563DB-9C2B-F440-80FC-1A76AEB79195}" type="pres">
      <dgm:prSet presAssocID="{076B36F1-50A1-634B-90B3-5C820ECC6513}" presName="aNode" presStyleLbl="fgAcc1" presStyleIdx="1" presStyleCnt="5" custScaleX="180125" custScaleY="374759" custLinFactY="120934" custLinFactNeighborX="1105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1CBEC-EDD9-2841-BDEB-DF69E1C64E99}" type="pres">
      <dgm:prSet presAssocID="{076B36F1-50A1-634B-90B3-5C820ECC6513}" presName="aSpace" presStyleCnt="0"/>
      <dgm:spPr/>
    </dgm:pt>
    <dgm:pt modelId="{EEF09DBA-70AE-334A-B0B8-66D23F71A762}" type="pres">
      <dgm:prSet presAssocID="{7F61DCCB-BE3D-814B-9944-DA92E419DFF6}" presName="aNode" presStyleLbl="fgAcc1" presStyleIdx="2" presStyleCnt="5" custScaleX="179020" custScaleY="352607" custLinFactY="255836" custLinFactNeighborX="-553" custLinFactNeighborY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F4ACF-2A94-1541-A496-7014D54BD4A8}" type="pres">
      <dgm:prSet presAssocID="{7F61DCCB-BE3D-814B-9944-DA92E419DFF6}" presName="aSpace" presStyleCnt="0"/>
      <dgm:spPr/>
    </dgm:pt>
    <dgm:pt modelId="{1B6FA556-153D-FC45-B8B2-1D41881F559E}" type="pres">
      <dgm:prSet presAssocID="{EF46D714-5D08-6E48-8362-A65B81A6285F}" presName="aNode" presStyleLbl="fgAcc1" presStyleIdx="3" presStyleCnt="5" custScaleX="130815" custScaleY="315036" custLinFactY="326763" custLinFactNeighborX="-88552" custLinFactNeighborY="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91E52-E609-E14E-AEC7-0E68C02525D7}" type="pres">
      <dgm:prSet presAssocID="{EF46D714-5D08-6E48-8362-A65B81A6285F}" presName="aSpace" presStyleCnt="0"/>
      <dgm:spPr/>
    </dgm:pt>
    <dgm:pt modelId="{40FCA23B-C330-9A4B-A6A2-11EE05A8B48A}" type="pres">
      <dgm:prSet presAssocID="{FF20C7D2-50E0-864E-81D4-8CF595C5BECD}" presName="aNode" presStyleLbl="fgAcc1" presStyleIdx="4" presStyleCnt="5" custScaleX="139668" custScaleY="316540" custLinFactY="33718" custLinFactNeighborX="5802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9F23C-047B-7248-A6A8-D9577CE7C3FC}" type="pres">
      <dgm:prSet presAssocID="{FF20C7D2-50E0-864E-81D4-8CF595C5BECD}" presName="aSpace" presStyleCnt="0"/>
      <dgm:spPr/>
    </dgm:pt>
  </dgm:ptLst>
  <dgm:cxnLst>
    <dgm:cxn modelId="{70F4816A-8B71-D74E-91CB-296ADF1B936F}" srcId="{D39550EF-1850-D34C-BA15-7A3E59F9A9B0}" destId="{FF20C7D2-50E0-864E-81D4-8CF595C5BECD}" srcOrd="4" destOrd="0" parTransId="{CCDC1074-C5A2-1847-8F6F-6B401B58B347}" sibTransId="{7A03F5BD-107B-684A-9471-7CD3D20F7DC5}"/>
    <dgm:cxn modelId="{BE0451F9-EF97-488A-B890-77CE72C29CDD}" type="presOf" srcId="{0E2D8AE9-71F0-D44C-848B-34C147ADE55E}" destId="{FBCF219F-147A-2C45-A18C-5DF01BD48ECA}" srcOrd="0" destOrd="0" presId="urn:microsoft.com/office/officeart/2005/8/layout/pyramid2"/>
    <dgm:cxn modelId="{A1DE236C-1773-4D6E-83D6-8C3BE7463B01}" type="presOf" srcId="{7F61DCCB-BE3D-814B-9944-DA92E419DFF6}" destId="{EEF09DBA-70AE-334A-B0B8-66D23F71A762}" srcOrd="0" destOrd="0" presId="urn:microsoft.com/office/officeart/2005/8/layout/pyramid2"/>
    <dgm:cxn modelId="{7ED99FBF-5B64-4447-8B43-1F411921F3F5}" type="presOf" srcId="{076B36F1-50A1-634B-90B3-5C820ECC6513}" destId="{270563DB-9C2B-F440-80FC-1A76AEB79195}" srcOrd="0" destOrd="0" presId="urn:microsoft.com/office/officeart/2005/8/layout/pyramid2"/>
    <dgm:cxn modelId="{F499A872-7C0E-485D-81C7-2820C5999C3A}" type="presOf" srcId="{EF46D714-5D08-6E48-8362-A65B81A6285F}" destId="{1B6FA556-153D-FC45-B8B2-1D41881F559E}" srcOrd="0" destOrd="0" presId="urn:microsoft.com/office/officeart/2005/8/layout/pyramid2"/>
    <dgm:cxn modelId="{07E2CEEF-672E-7147-A586-60CB1375500A}" srcId="{D39550EF-1850-D34C-BA15-7A3E59F9A9B0}" destId="{0E2D8AE9-71F0-D44C-848B-34C147ADE55E}" srcOrd="0" destOrd="0" parTransId="{0FEBCE1B-F8C6-C14F-83D2-B5AE828C75F2}" sibTransId="{09891076-A89D-7240-B9BE-F1B5589B39C6}"/>
    <dgm:cxn modelId="{8CF582CC-DB2E-8348-8503-D149016CF9C7}" srcId="{D39550EF-1850-D34C-BA15-7A3E59F9A9B0}" destId="{076B36F1-50A1-634B-90B3-5C820ECC6513}" srcOrd="1" destOrd="0" parTransId="{15A02D26-28A4-F147-B084-119F1D42F51B}" sibTransId="{9E33ED81-6144-D944-B5E2-8DBD4EA413C5}"/>
    <dgm:cxn modelId="{51AB484A-A304-6E40-956D-42792200A68C}" srcId="{D39550EF-1850-D34C-BA15-7A3E59F9A9B0}" destId="{7F61DCCB-BE3D-814B-9944-DA92E419DFF6}" srcOrd="2" destOrd="0" parTransId="{B3CC8EB8-1599-1948-9628-1520B7591A5F}" sibTransId="{29B176D8-90C6-1B4C-A5BE-31731F144225}"/>
    <dgm:cxn modelId="{8B834C8C-FF42-C84C-B56E-6F64841CA652}" srcId="{D39550EF-1850-D34C-BA15-7A3E59F9A9B0}" destId="{EF46D714-5D08-6E48-8362-A65B81A6285F}" srcOrd="3" destOrd="0" parTransId="{B3F0E626-E858-5C43-82AC-C54AD4EF94C7}" sibTransId="{E3621494-2D14-0449-A1A7-B2711914EBF6}"/>
    <dgm:cxn modelId="{2E877531-F4D1-4625-917F-080BE3DC2A0E}" type="presOf" srcId="{D39550EF-1850-D34C-BA15-7A3E59F9A9B0}" destId="{C8304D48-DEBC-8548-8C99-3A8DA9E36BD1}" srcOrd="0" destOrd="0" presId="urn:microsoft.com/office/officeart/2005/8/layout/pyramid2"/>
    <dgm:cxn modelId="{A0DEE78D-E793-4DC4-86CD-58C6616DF9F1}" type="presOf" srcId="{FF20C7D2-50E0-864E-81D4-8CF595C5BECD}" destId="{40FCA23B-C330-9A4B-A6A2-11EE05A8B48A}" srcOrd="0" destOrd="0" presId="urn:microsoft.com/office/officeart/2005/8/layout/pyramid2"/>
    <dgm:cxn modelId="{7731B083-04C6-411B-B368-709C1D17FA61}" type="presParOf" srcId="{C8304D48-DEBC-8548-8C99-3A8DA9E36BD1}" destId="{9EA45A8C-9529-9145-A550-05ECFEBECDA5}" srcOrd="0" destOrd="0" presId="urn:microsoft.com/office/officeart/2005/8/layout/pyramid2"/>
    <dgm:cxn modelId="{74389E6A-0E87-4DFB-9E8D-FF38843FF135}" type="presParOf" srcId="{C8304D48-DEBC-8548-8C99-3A8DA9E36BD1}" destId="{D2A9AC9A-8772-904D-945F-F292CD337A82}" srcOrd="1" destOrd="0" presId="urn:microsoft.com/office/officeart/2005/8/layout/pyramid2"/>
    <dgm:cxn modelId="{66255333-1377-426A-A21F-BDEDEB431231}" type="presParOf" srcId="{D2A9AC9A-8772-904D-945F-F292CD337A82}" destId="{FBCF219F-147A-2C45-A18C-5DF01BD48ECA}" srcOrd="0" destOrd="0" presId="urn:microsoft.com/office/officeart/2005/8/layout/pyramid2"/>
    <dgm:cxn modelId="{5C2F696C-8B95-41E4-9AE5-1A46A71116C6}" type="presParOf" srcId="{D2A9AC9A-8772-904D-945F-F292CD337A82}" destId="{37730199-1520-104A-9ECD-AC593F0FFE4C}" srcOrd="1" destOrd="0" presId="urn:microsoft.com/office/officeart/2005/8/layout/pyramid2"/>
    <dgm:cxn modelId="{C92626AE-C248-4E57-8FF7-36DCD21E6267}" type="presParOf" srcId="{D2A9AC9A-8772-904D-945F-F292CD337A82}" destId="{270563DB-9C2B-F440-80FC-1A76AEB79195}" srcOrd="2" destOrd="0" presId="urn:microsoft.com/office/officeart/2005/8/layout/pyramid2"/>
    <dgm:cxn modelId="{D3B86357-EDC2-4B9E-96C4-3D2FA3FFD3C8}" type="presParOf" srcId="{D2A9AC9A-8772-904D-945F-F292CD337A82}" destId="{D1F1CBEC-EDD9-2841-BDEB-DF69E1C64E99}" srcOrd="3" destOrd="0" presId="urn:microsoft.com/office/officeart/2005/8/layout/pyramid2"/>
    <dgm:cxn modelId="{341AC3B0-A8B4-473C-85B7-1C74EC6BBF0C}" type="presParOf" srcId="{D2A9AC9A-8772-904D-945F-F292CD337A82}" destId="{EEF09DBA-70AE-334A-B0B8-66D23F71A762}" srcOrd="4" destOrd="0" presId="urn:microsoft.com/office/officeart/2005/8/layout/pyramid2"/>
    <dgm:cxn modelId="{162E209E-8260-4B55-973C-7124F490852C}" type="presParOf" srcId="{D2A9AC9A-8772-904D-945F-F292CD337A82}" destId="{DD9F4ACF-2A94-1541-A496-7014D54BD4A8}" srcOrd="5" destOrd="0" presId="urn:microsoft.com/office/officeart/2005/8/layout/pyramid2"/>
    <dgm:cxn modelId="{0E2794EE-C4EB-4953-8A45-61E5B22AF05B}" type="presParOf" srcId="{D2A9AC9A-8772-904D-945F-F292CD337A82}" destId="{1B6FA556-153D-FC45-B8B2-1D41881F559E}" srcOrd="6" destOrd="0" presId="urn:microsoft.com/office/officeart/2005/8/layout/pyramid2"/>
    <dgm:cxn modelId="{E7CB2A95-ED1A-44C7-9751-57FB03707870}" type="presParOf" srcId="{D2A9AC9A-8772-904D-945F-F292CD337A82}" destId="{89F91E52-E609-E14E-AEC7-0E68C02525D7}" srcOrd="7" destOrd="0" presId="urn:microsoft.com/office/officeart/2005/8/layout/pyramid2"/>
    <dgm:cxn modelId="{4A0A3E5B-9E48-4B28-BB12-1603C9354C3B}" type="presParOf" srcId="{D2A9AC9A-8772-904D-945F-F292CD337A82}" destId="{40FCA23B-C330-9A4B-A6A2-11EE05A8B48A}" srcOrd="8" destOrd="0" presId="urn:microsoft.com/office/officeart/2005/8/layout/pyramid2"/>
    <dgm:cxn modelId="{DBD86E4B-B88C-4849-A823-1C4F99F5B685}" type="presParOf" srcId="{D2A9AC9A-8772-904D-945F-F292CD337A82}" destId="{7469F23C-047B-7248-A6A8-D9577CE7C3FC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45A8C-9529-9145-A550-05ECFEBECDA5}">
      <dsp:nvSpPr>
        <dsp:cNvPr id="0" name=""/>
        <dsp:cNvSpPr/>
      </dsp:nvSpPr>
      <dsp:spPr>
        <a:xfrm>
          <a:off x="911136" y="0"/>
          <a:ext cx="5184576" cy="5184576"/>
        </a:xfrm>
        <a:prstGeom prst="triangle">
          <a:avLst/>
        </a:prstGeom>
        <a:gradFill rotWithShape="0">
          <a:gsLst>
            <a:gs pos="0">
              <a:srgbClr val="738FAF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rgbClr>
            </a:gs>
            <a:gs pos="100000">
              <a:srgbClr val="738FAF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CF219F-147A-2C45-A18C-5DF01BD48ECA}">
      <dsp:nvSpPr>
        <dsp:cNvPr id="0" name=""/>
        <dsp:cNvSpPr/>
      </dsp:nvSpPr>
      <dsp:spPr>
        <a:xfrm>
          <a:off x="2143960" y="519610"/>
          <a:ext cx="6088903" cy="611701"/>
        </a:xfrm>
        <a:prstGeom prst="round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738FA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solidFill>
                <a:srgbClr val="414141">
                  <a:hueOff val="0"/>
                  <a:satOff val="0"/>
                  <a:lumOff val="0"/>
                  <a:alphaOff val="0"/>
                </a:srgbClr>
              </a:solidFill>
              <a:latin typeface="Palatino"/>
              <a:ea typeface="+mn-ea"/>
              <a:cs typeface="+mn-cs"/>
            </a:rPr>
            <a:t>Мастерский </a:t>
          </a:r>
          <a:br>
            <a:rPr lang="ru-RU" sz="2400" b="1" i="0" kern="1200" dirty="0" smtClean="0">
              <a:solidFill>
                <a:srgbClr val="414141">
                  <a:hueOff val="0"/>
                  <a:satOff val="0"/>
                  <a:lumOff val="0"/>
                  <a:alphaOff val="0"/>
                </a:srgbClr>
              </a:solidFill>
              <a:latin typeface="Palatino"/>
              <a:ea typeface="+mn-ea"/>
              <a:cs typeface="+mn-cs"/>
            </a:rPr>
          </a:br>
          <a:r>
            <a:rPr lang="ru-RU" sz="2400" b="1" i="0" kern="1200" dirty="0" smtClean="0">
              <a:solidFill>
                <a:srgbClr val="FF0000"/>
              </a:solidFill>
              <a:latin typeface="Palatino"/>
              <a:ea typeface="+mn-ea"/>
              <a:cs typeface="+mn-cs"/>
            </a:rPr>
            <a:t>Стаж</a:t>
          </a:r>
          <a:r>
            <a:rPr lang="ru-RU" sz="2400" b="1" i="0" kern="1200" dirty="0" smtClean="0">
              <a:solidFill>
                <a:srgbClr val="414141">
                  <a:hueOff val="0"/>
                  <a:satOff val="0"/>
                  <a:lumOff val="0"/>
                  <a:alphaOff val="0"/>
                </a:srgbClr>
              </a:solidFill>
              <a:latin typeface="Palatino"/>
              <a:ea typeface="+mn-ea"/>
              <a:cs typeface="+mn-cs"/>
            </a:rPr>
            <a:t> </a:t>
          </a:r>
          <a:r>
            <a:rPr lang="ru-RU" sz="2400" b="1" i="0" kern="1200" dirty="0" smtClean="0">
              <a:solidFill>
                <a:srgbClr val="FF0000"/>
              </a:solidFill>
              <a:latin typeface="Palatino"/>
              <a:ea typeface="+mn-ea"/>
              <a:cs typeface="+mn-cs"/>
            </a:rPr>
            <a:t>– от 7-11</a:t>
          </a:r>
          <a:endParaRPr lang="ru-RU" sz="2400" b="1" i="0" kern="1200" dirty="0">
            <a:solidFill>
              <a:srgbClr val="FF0000"/>
            </a:solidFill>
            <a:latin typeface="Palatino"/>
            <a:ea typeface="+mn-ea"/>
            <a:cs typeface="+mn-cs"/>
          </a:endParaRPr>
        </a:p>
      </dsp:txBody>
      <dsp:txXfrm>
        <a:off x="2173821" y="549471"/>
        <a:ext cx="6029181" cy="551979"/>
      </dsp:txXfrm>
    </dsp:sp>
    <dsp:sp modelId="{270563DB-9C2B-F440-80FC-1A76AEB79195}">
      <dsp:nvSpPr>
        <dsp:cNvPr id="0" name=""/>
        <dsp:cNvSpPr/>
      </dsp:nvSpPr>
      <dsp:spPr>
        <a:xfrm>
          <a:off x="2190566" y="1525173"/>
          <a:ext cx="6070166" cy="931637"/>
        </a:xfrm>
        <a:prstGeom prst="round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738FA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solidFill>
                <a:srgbClr val="414141">
                  <a:hueOff val="0"/>
                  <a:satOff val="0"/>
                  <a:lumOff val="0"/>
                  <a:alphaOff val="0"/>
                </a:srgbClr>
              </a:solidFill>
              <a:latin typeface="Palatino"/>
              <a:ea typeface="+mn-ea"/>
              <a:cs typeface="+mn-cs"/>
            </a:rPr>
            <a:t>Высококвалифицированный </a:t>
          </a:r>
          <a:br>
            <a:rPr lang="ru-RU" sz="2400" b="1" i="0" kern="1200" dirty="0" smtClean="0">
              <a:solidFill>
                <a:srgbClr val="414141">
                  <a:hueOff val="0"/>
                  <a:satOff val="0"/>
                  <a:lumOff val="0"/>
                  <a:alphaOff val="0"/>
                </a:srgbClr>
              </a:solidFill>
              <a:latin typeface="Palatino"/>
              <a:ea typeface="+mn-ea"/>
              <a:cs typeface="+mn-cs"/>
            </a:rPr>
          </a:br>
          <a:r>
            <a:rPr lang="ru-RU" sz="2400" b="1" i="0" kern="1200" dirty="0" smtClean="0">
              <a:solidFill>
                <a:srgbClr val="FF0000"/>
              </a:solidFill>
              <a:latin typeface="Palatino"/>
              <a:ea typeface="+mn-ea"/>
              <a:cs typeface="+mn-cs"/>
            </a:rPr>
            <a:t>Стаж</a:t>
          </a:r>
          <a:r>
            <a:rPr lang="ru-RU" sz="2400" b="1" i="0" kern="1200" dirty="0" smtClean="0">
              <a:solidFill>
                <a:srgbClr val="414141">
                  <a:hueOff val="0"/>
                  <a:satOff val="0"/>
                  <a:lumOff val="0"/>
                  <a:alphaOff val="0"/>
                </a:srgbClr>
              </a:solidFill>
              <a:latin typeface="Palatino"/>
              <a:ea typeface="+mn-ea"/>
              <a:cs typeface="+mn-cs"/>
            </a:rPr>
            <a:t> </a:t>
          </a:r>
          <a:r>
            <a:rPr lang="ru-RU" sz="2400" b="1" i="0" kern="1200" dirty="0" smtClean="0">
              <a:solidFill>
                <a:srgbClr val="FF0000"/>
              </a:solidFill>
              <a:latin typeface="Palatino"/>
              <a:ea typeface="+mn-ea"/>
              <a:cs typeface="+mn-cs"/>
            </a:rPr>
            <a:t>– от 5-7</a:t>
          </a:r>
          <a:endParaRPr lang="ru-RU" sz="2400" b="1" i="0" kern="1200" dirty="0">
            <a:solidFill>
              <a:srgbClr val="FF0000"/>
            </a:solidFill>
            <a:latin typeface="Palatino"/>
            <a:ea typeface="+mn-ea"/>
            <a:cs typeface="+mn-cs"/>
          </a:endParaRPr>
        </a:p>
      </dsp:txBody>
      <dsp:txXfrm>
        <a:off x="2236045" y="1570652"/>
        <a:ext cx="5979208" cy="840679"/>
      </dsp:txXfrm>
    </dsp:sp>
    <dsp:sp modelId="{EEF09DBA-70AE-334A-B0B8-66D23F71A762}">
      <dsp:nvSpPr>
        <dsp:cNvPr id="0" name=""/>
        <dsp:cNvSpPr/>
      </dsp:nvSpPr>
      <dsp:spPr>
        <a:xfrm>
          <a:off x="2153311" y="2854321"/>
          <a:ext cx="6032928" cy="876568"/>
        </a:xfrm>
        <a:prstGeom prst="round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738FA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solidFill>
                <a:srgbClr val="414141">
                  <a:hueOff val="0"/>
                  <a:satOff val="0"/>
                  <a:lumOff val="0"/>
                  <a:alphaOff val="0"/>
                </a:srgbClr>
              </a:solidFill>
              <a:latin typeface="Palatino"/>
              <a:ea typeface="+mn-ea"/>
              <a:cs typeface="+mn-cs"/>
            </a:rPr>
            <a:t>Базовый </a:t>
          </a:r>
          <a:br>
            <a:rPr lang="ru-RU" sz="2400" b="1" i="0" kern="1200" dirty="0" smtClean="0">
              <a:solidFill>
                <a:srgbClr val="414141">
                  <a:hueOff val="0"/>
                  <a:satOff val="0"/>
                  <a:lumOff val="0"/>
                  <a:alphaOff val="0"/>
                </a:srgbClr>
              </a:solidFill>
              <a:latin typeface="Palatino"/>
              <a:ea typeface="+mn-ea"/>
              <a:cs typeface="+mn-cs"/>
            </a:rPr>
          </a:br>
          <a:r>
            <a:rPr lang="ru-RU" sz="2400" b="1" i="0" kern="1200" dirty="0" smtClean="0">
              <a:solidFill>
                <a:srgbClr val="FF0000"/>
              </a:solidFill>
              <a:latin typeface="Palatino"/>
              <a:ea typeface="+mn-ea"/>
              <a:cs typeface="+mn-cs"/>
            </a:rPr>
            <a:t>Стаж</a:t>
          </a:r>
          <a:r>
            <a:rPr lang="ru-RU" sz="2400" b="1" i="0" kern="1200" dirty="0" smtClean="0">
              <a:solidFill>
                <a:srgbClr val="414141">
                  <a:hueOff val="0"/>
                  <a:satOff val="0"/>
                  <a:lumOff val="0"/>
                  <a:alphaOff val="0"/>
                </a:srgbClr>
              </a:solidFill>
              <a:latin typeface="Palatino"/>
              <a:ea typeface="+mn-ea"/>
              <a:cs typeface="+mn-cs"/>
            </a:rPr>
            <a:t> </a:t>
          </a:r>
          <a:r>
            <a:rPr lang="ru-RU" sz="2400" b="1" i="0" kern="1200" dirty="0" smtClean="0">
              <a:solidFill>
                <a:srgbClr val="FF0000"/>
              </a:solidFill>
              <a:latin typeface="Palatino"/>
              <a:ea typeface="+mn-ea"/>
              <a:cs typeface="+mn-cs"/>
            </a:rPr>
            <a:t>– от 3-5</a:t>
          </a:r>
          <a:endParaRPr lang="ru-RU" sz="2400" b="1" i="0" kern="1200" dirty="0">
            <a:solidFill>
              <a:srgbClr val="FF0000"/>
            </a:solidFill>
            <a:latin typeface="Palatino"/>
            <a:ea typeface="+mn-ea"/>
            <a:cs typeface="+mn-cs"/>
          </a:endParaRPr>
        </a:p>
      </dsp:txBody>
      <dsp:txXfrm>
        <a:off x="2196102" y="2897112"/>
        <a:ext cx="5947346" cy="790986"/>
      </dsp:txXfrm>
    </dsp:sp>
    <dsp:sp modelId="{1B6FA556-153D-FC45-B8B2-1D41881F559E}">
      <dsp:nvSpPr>
        <dsp:cNvPr id="0" name=""/>
        <dsp:cNvSpPr/>
      </dsp:nvSpPr>
      <dsp:spPr>
        <a:xfrm>
          <a:off x="16" y="3969360"/>
          <a:ext cx="4408432" cy="783168"/>
        </a:xfrm>
        <a:prstGeom prst="round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738FA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414141">
                  <a:hueOff val="0"/>
                  <a:satOff val="0"/>
                  <a:lumOff val="0"/>
                  <a:alphaOff val="0"/>
                </a:srgbClr>
              </a:solidFill>
              <a:latin typeface="Palatino"/>
              <a:ea typeface="+mn-ea"/>
              <a:cs typeface="+mn-cs"/>
            </a:rPr>
            <a:t>Начинающий 2 (Бакалавр)</a:t>
          </a:r>
          <a:br>
            <a:rPr lang="ru-RU" sz="2000" b="1" i="0" kern="1200" dirty="0" smtClean="0">
              <a:solidFill>
                <a:srgbClr val="414141">
                  <a:hueOff val="0"/>
                  <a:satOff val="0"/>
                  <a:lumOff val="0"/>
                  <a:alphaOff val="0"/>
                </a:srgbClr>
              </a:solidFill>
              <a:latin typeface="Palatino"/>
              <a:ea typeface="+mn-ea"/>
              <a:cs typeface="+mn-cs"/>
            </a:rPr>
          </a:br>
          <a:r>
            <a:rPr lang="ru-RU" sz="2000" b="1" i="0" kern="1200" dirty="0" smtClean="0">
              <a:solidFill>
                <a:srgbClr val="FF0000"/>
              </a:solidFill>
              <a:latin typeface="Palatino"/>
              <a:ea typeface="+mn-ea"/>
              <a:cs typeface="+mn-cs"/>
            </a:rPr>
            <a:t>Стаж</a:t>
          </a:r>
          <a:r>
            <a:rPr lang="ru-RU" sz="2000" b="1" i="0" kern="1200" dirty="0" smtClean="0">
              <a:solidFill>
                <a:srgbClr val="414141">
                  <a:hueOff val="0"/>
                  <a:satOff val="0"/>
                  <a:lumOff val="0"/>
                  <a:alphaOff val="0"/>
                </a:srgbClr>
              </a:solidFill>
              <a:latin typeface="Palatino"/>
              <a:ea typeface="+mn-ea"/>
              <a:cs typeface="+mn-cs"/>
            </a:rPr>
            <a:t>  </a:t>
          </a:r>
          <a:r>
            <a:rPr lang="ru-RU" sz="2000" b="1" i="0" kern="1200" dirty="0" smtClean="0">
              <a:solidFill>
                <a:srgbClr val="FF0000"/>
              </a:solidFill>
              <a:latin typeface="Palatino"/>
              <a:ea typeface="+mn-ea"/>
              <a:cs typeface="+mn-cs"/>
            </a:rPr>
            <a:t>– от 0 </a:t>
          </a:r>
          <a:endParaRPr lang="ru-RU" sz="2000" b="1" i="0" kern="1200" dirty="0">
            <a:solidFill>
              <a:srgbClr val="FF0000"/>
            </a:solidFill>
            <a:latin typeface="Palatino"/>
            <a:ea typeface="+mn-ea"/>
            <a:cs typeface="+mn-cs"/>
          </a:endParaRPr>
        </a:p>
      </dsp:txBody>
      <dsp:txXfrm>
        <a:off x="38247" y="4007591"/>
        <a:ext cx="4331970" cy="706706"/>
      </dsp:txXfrm>
    </dsp:sp>
    <dsp:sp modelId="{40FCA23B-C330-9A4B-A6A2-11EE05A8B48A}">
      <dsp:nvSpPr>
        <dsp:cNvPr id="0" name=""/>
        <dsp:cNvSpPr/>
      </dsp:nvSpPr>
      <dsp:spPr>
        <a:xfrm>
          <a:off x="4437224" y="3961879"/>
          <a:ext cx="4706775" cy="786906"/>
        </a:xfrm>
        <a:prstGeom prst="round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738FA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414141">
                  <a:hueOff val="0"/>
                  <a:satOff val="0"/>
                  <a:lumOff val="0"/>
                  <a:alphaOff val="0"/>
                </a:srgbClr>
              </a:solidFill>
              <a:latin typeface="Palatino"/>
              <a:ea typeface="+mn-ea"/>
              <a:cs typeface="+mn-cs"/>
            </a:rPr>
            <a:t>Начинающий 1 (СПО) </a:t>
          </a:r>
          <a:br>
            <a:rPr lang="ru-RU" sz="2000" b="1" i="0" kern="1200" dirty="0" smtClean="0">
              <a:solidFill>
                <a:srgbClr val="414141">
                  <a:hueOff val="0"/>
                  <a:satOff val="0"/>
                  <a:lumOff val="0"/>
                  <a:alphaOff val="0"/>
                </a:srgbClr>
              </a:solidFill>
              <a:latin typeface="Palatino"/>
              <a:ea typeface="+mn-ea"/>
              <a:cs typeface="+mn-cs"/>
            </a:rPr>
          </a:br>
          <a:r>
            <a:rPr lang="ru-RU" sz="2000" b="1" i="0" kern="1200" dirty="0" smtClean="0">
              <a:solidFill>
                <a:srgbClr val="FF0000"/>
              </a:solidFill>
              <a:latin typeface="Palatino"/>
              <a:ea typeface="+mn-ea"/>
              <a:cs typeface="+mn-cs"/>
            </a:rPr>
            <a:t>Стаж</a:t>
          </a:r>
          <a:r>
            <a:rPr lang="ru-RU" sz="2000" b="1" i="0" kern="1200" dirty="0" smtClean="0">
              <a:solidFill>
                <a:srgbClr val="414141">
                  <a:hueOff val="0"/>
                  <a:satOff val="0"/>
                  <a:lumOff val="0"/>
                  <a:alphaOff val="0"/>
                </a:srgbClr>
              </a:solidFill>
              <a:latin typeface="Palatino"/>
              <a:ea typeface="+mn-ea"/>
              <a:cs typeface="+mn-cs"/>
            </a:rPr>
            <a:t> </a:t>
          </a:r>
          <a:r>
            <a:rPr lang="ru-RU" sz="2000" b="1" i="0" kern="1200" dirty="0" smtClean="0">
              <a:solidFill>
                <a:srgbClr val="FF0000"/>
              </a:solidFill>
              <a:latin typeface="Palatino"/>
              <a:ea typeface="+mn-ea"/>
              <a:cs typeface="+mn-cs"/>
            </a:rPr>
            <a:t>– от 0 </a:t>
          </a:r>
          <a:endParaRPr lang="ru-RU" sz="2000" b="1" i="0" kern="1200" dirty="0">
            <a:solidFill>
              <a:srgbClr val="FF0000"/>
            </a:solidFill>
            <a:latin typeface="Palatino"/>
            <a:ea typeface="+mn-ea"/>
            <a:cs typeface="+mn-cs"/>
          </a:endParaRPr>
        </a:p>
      </dsp:txBody>
      <dsp:txXfrm>
        <a:off x="4475638" y="4000293"/>
        <a:ext cx="4629947" cy="710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7DB00-878E-44B0-8145-81336D919B93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6766E-2253-4969-830C-0B0D13321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63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Должен применяться работодателями при формировании кадровой политики и в управлении персоналом, при организации обучения и аттестации работников, заключении трудовых договоров, разработке должностных инструкций и установлении систем оплаты труда с 1 января 2019 г.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6766E-2253-4969-830C-0B0D1332114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784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Региональное дополнение к профессиональному стандарту</a:t>
            </a:r>
            <a:r>
              <a:rPr lang="ru-RU" dirty="0" smtClean="0"/>
              <a:t>: документ, включающий дополнительные требования к квалификации педагога, позволяющие ему выполнять свои обязанности в реальном социокультурном контексте.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Внутренний стандарт образовательной организации</a:t>
            </a:r>
            <a:r>
              <a:rPr lang="ru-RU" dirty="0" smtClean="0"/>
              <a:t>: документ, определяющий квалификационные требования к педагогу, соответствующий реализуемым в данной организации образовательным программам.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6766E-2253-4969-830C-0B0D1332114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238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dirty="0" smtClean="0"/>
              <a:t>Производя такую комплексную оценку, необходимо учитывать уровни образования, склонности и способности детей, особенности их развития и реальные учебные возможности.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dirty="0" smtClean="0"/>
              <a:t>Отсюда следует, что оценка деятельности учителя выходит за узкие ведомственные рамки и требует закрепления организационных форм и соответствующего им порядка проведения, обеспечивающего общественное участие в этой процедуре.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6766E-2253-4969-830C-0B0D1332114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659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3. Сбор данных для оценивания может быть осуществлён посредством результативного опроса, выслушивания, наблюдений и анализа документов, записей и данных.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4.</a:t>
            </a:r>
            <a:r>
              <a:rPr lang="ru-RU" dirty="0" smtClean="0"/>
              <a:t> Объём и частота проведения внутреннего аудита в отношении конкретного учителя устанавливаются самой образовательной организацией, исходя из её политики в области повышения качества образовательных услуг.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6766E-2253-4969-830C-0B0D1332114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608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A17C-1563-4163-8DE8-76D2073658D0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EE59185-ED83-4B98-850E-545FDF562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29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A17C-1563-4163-8DE8-76D2073658D0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EE59185-ED83-4B98-850E-545FDF562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15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A17C-1563-4163-8DE8-76D2073658D0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EE59185-ED83-4B98-850E-545FDF56233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6727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A17C-1563-4163-8DE8-76D2073658D0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EE59185-ED83-4B98-850E-545FDF562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378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A17C-1563-4163-8DE8-76D2073658D0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EE59185-ED83-4B98-850E-545FDF56233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843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A17C-1563-4163-8DE8-76D2073658D0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EE59185-ED83-4B98-850E-545FDF562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210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A17C-1563-4163-8DE8-76D2073658D0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9185-ED83-4B98-850E-545FDF562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551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A17C-1563-4163-8DE8-76D2073658D0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9185-ED83-4B98-850E-545FDF562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606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solidFill>
          <a:srgbClr val="5EC6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Блокноты ФГОС(1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817245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2780928"/>
            <a:ext cx="6624736" cy="25922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AF46D-0C21-4155-BC47-138DB139EA55}" type="datetimeFigureOut">
              <a:rPr lang="ru-RU"/>
              <a:pPr>
                <a:defRPr/>
              </a:pPr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75CF1-5DC4-44F3-9D58-3FCDA8A426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931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A17C-1563-4163-8DE8-76D2073658D0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9185-ED83-4B98-850E-545FDF562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2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A17C-1563-4163-8DE8-76D2073658D0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EE59185-ED83-4B98-850E-545FDF562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527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A17C-1563-4163-8DE8-76D2073658D0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EE59185-ED83-4B98-850E-545FDF562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76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A17C-1563-4163-8DE8-76D2073658D0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EE59185-ED83-4B98-850E-545FDF562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989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A17C-1563-4163-8DE8-76D2073658D0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9185-ED83-4B98-850E-545FDF562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4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A17C-1563-4163-8DE8-76D2073658D0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9185-ED83-4B98-850E-545FDF562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32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A17C-1563-4163-8DE8-76D2073658D0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9185-ED83-4B98-850E-545FDF562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07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A17C-1563-4163-8DE8-76D2073658D0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EE59185-ED83-4B98-850E-545FDF562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958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62DC5-8F53-47A0-B88D-A1CEE26D42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Красноярск, 18 декабря 2014 г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9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9" y="1844824"/>
            <a:ext cx="8496944" cy="2232247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Профессиональный </a:t>
            </a:r>
            <a:r>
              <a:rPr lang="ru-RU" sz="4400" dirty="0"/>
              <a:t>стандарт педагога как инструмент независимой оценки качества дошкольного </a:t>
            </a:r>
            <a:r>
              <a:rPr lang="ru-RU" sz="4400" dirty="0" smtClean="0"/>
              <a:t>образования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693" y="5589240"/>
            <a:ext cx="4896544" cy="112968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Заседание РМО № 3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10.01.2017 г.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60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7" y="620688"/>
            <a:ext cx="7058744" cy="52905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2. Цель применения</a:t>
            </a:r>
          </a:p>
          <a:p>
            <a:r>
              <a:rPr lang="ru-RU" sz="2400" dirty="0"/>
              <a:t>2.1. Определять необходимую квалификацию педагога, которая влияет на результаты обучения, воспитания и развития ребенка.</a:t>
            </a:r>
          </a:p>
          <a:p>
            <a:r>
              <a:rPr lang="ru-RU" sz="2400" dirty="0"/>
              <a:t>2.2. Обеспечить необходимую подготовку педагога для получения высоких результатов его труда.</a:t>
            </a:r>
          </a:p>
          <a:p>
            <a:r>
              <a:rPr lang="ru-RU" sz="2400" dirty="0"/>
              <a:t>2.3. Обеспечить необходимую осведомленность педагога о предъявляемых к нему требованиях.</a:t>
            </a:r>
          </a:p>
          <a:p>
            <a:r>
              <a:rPr lang="ru-RU" sz="2400" dirty="0"/>
              <a:t>2.4. Содействовать вовлечению педагогов в решение задачи повышения качества образования.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1340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57276"/>
            <a:ext cx="7704855" cy="1143000"/>
          </a:xfrm>
        </p:spPr>
        <p:txBody>
          <a:bodyPr>
            <a:noAutofit/>
          </a:bodyPr>
          <a:lstStyle/>
          <a:p>
            <a:r>
              <a:rPr lang="ru-RU" dirty="0"/>
              <a:t>Термины и определения применительно к педагогу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674766" cy="4853060"/>
          </a:xfrm>
        </p:spPr>
        <p:txBody>
          <a:bodyPr>
            <a:noAutofit/>
          </a:bodyPr>
          <a:lstStyle/>
          <a:p>
            <a:r>
              <a:rPr lang="ru-RU" sz="2100" dirty="0" smtClean="0">
                <a:solidFill>
                  <a:srgbClr val="C00000"/>
                </a:solidFill>
              </a:rPr>
              <a:t>Квалификация </a:t>
            </a:r>
            <a:r>
              <a:rPr lang="ru-RU" sz="2100" dirty="0">
                <a:solidFill>
                  <a:srgbClr val="C00000"/>
                </a:solidFill>
              </a:rPr>
              <a:t>педагога </a:t>
            </a:r>
            <a:r>
              <a:rPr lang="ru-RU" sz="2100" dirty="0"/>
              <a:t>– отражает уровень профессиональной подготовки учителя и его готовность к труду в сфере образования. Квалификация учителя складывается из его профессиональных компетенций.</a:t>
            </a:r>
          </a:p>
          <a:p>
            <a:r>
              <a:rPr lang="ru-RU" sz="2100" dirty="0" smtClean="0">
                <a:solidFill>
                  <a:srgbClr val="C00000"/>
                </a:solidFill>
              </a:rPr>
              <a:t>Профессиональная </a:t>
            </a:r>
            <a:r>
              <a:rPr lang="ru-RU" sz="2100" dirty="0">
                <a:solidFill>
                  <a:srgbClr val="C00000"/>
                </a:solidFill>
              </a:rPr>
              <a:t>компетенция </a:t>
            </a:r>
            <a:r>
              <a:rPr lang="ru-RU" sz="2100" dirty="0"/>
              <a:t>– способность успешно действовать на основе практического опыта, умения и знаний при решении профессиональных задач.</a:t>
            </a:r>
          </a:p>
          <a:p>
            <a:r>
              <a:rPr lang="ru-RU" sz="2100" dirty="0" smtClean="0">
                <a:solidFill>
                  <a:srgbClr val="C00000"/>
                </a:solidFill>
              </a:rPr>
              <a:t>Профессиональный</a:t>
            </a:r>
            <a:r>
              <a:rPr lang="ru-RU" sz="2100" dirty="0" smtClean="0"/>
              <a:t> </a:t>
            </a:r>
            <a:r>
              <a:rPr lang="ru-RU" sz="2100" dirty="0">
                <a:solidFill>
                  <a:srgbClr val="C00000"/>
                </a:solidFill>
              </a:rPr>
              <a:t>стандарт</a:t>
            </a:r>
            <a:r>
              <a:rPr lang="ru-RU" sz="2100" dirty="0"/>
              <a:t> </a:t>
            </a:r>
            <a:r>
              <a:rPr lang="ru-RU" sz="2100" dirty="0">
                <a:solidFill>
                  <a:srgbClr val="C00000"/>
                </a:solidFill>
              </a:rPr>
              <a:t>педагога</a:t>
            </a:r>
            <a:r>
              <a:rPr lang="ru-RU" sz="2100" dirty="0"/>
              <a:t>: документ, включающий перечень профессиональных и личностных требований к учителю, действующий на всей территории Российской Федерации.</a:t>
            </a:r>
          </a:p>
          <a:p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414581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784976" cy="547260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аудит: </a:t>
            </a:r>
            <a:r>
              <a:rPr lang="ru-RU" sz="2000" dirty="0"/>
              <a:t>систематический, независимый и документируемый процесс получения свидетельств аудита и их объективного оценивания в целях установления степени выполнения требований.</a:t>
            </a:r>
          </a:p>
          <a:p>
            <a:r>
              <a:rPr lang="ru-RU" sz="2000" dirty="0">
                <a:solidFill>
                  <a:srgbClr val="C00000"/>
                </a:solidFill>
              </a:rPr>
              <a:t>внутренний аудит</a:t>
            </a:r>
            <a:r>
              <a:rPr lang="ru-RU" sz="2000" dirty="0"/>
              <a:t>: аудит, осуществляемый самой организацией или другой организацией от ее имени для внутренних целей. Например, внутренний аудит может быть проведен для подтверждения результативности системы менеджмента или оценки квалификации работников, а также оценки соответствия предъявляемым к ним профессиональным требованиям.</a:t>
            </a:r>
          </a:p>
          <a:p>
            <a:r>
              <a:rPr lang="ru-RU" sz="2000" dirty="0">
                <a:solidFill>
                  <a:srgbClr val="C00000"/>
                </a:solidFill>
              </a:rPr>
              <a:t>внешний аудит</a:t>
            </a:r>
            <a:r>
              <a:rPr lang="ru-RU" sz="2000" dirty="0"/>
              <a:t>: аудит, проводимый независимой от образовательной организации стороной. Внешний аудит может быть осуществлен надзорными органами или организациями, представляющими интересы потребителей.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6700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08720"/>
            <a:ext cx="7848872" cy="5577559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квалификация</a:t>
            </a:r>
            <a:r>
              <a:rPr lang="ru-RU" sz="2400" dirty="0"/>
              <a:t> - готовность к выполнению определенного вида трудовой деятельности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вид трудовой деятельности </a:t>
            </a:r>
            <a:r>
              <a:rPr lang="ru-RU" sz="2400" dirty="0"/>
              <a:t>- составная часть области профессиональной деятельности, образованная целостным набором трудовых функций и необходимых для их выполнения компетенций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область профессиональной деятельности </a:t>
            </a:r>
            <a:r>
              <a:rPr lang="ru-RU" sz="2400" dirty="0"/>
              <a:t>– совокупность видов трудовой деятельности, имеющая общую основу (аналогичные или близкие назначение, объекты, технологии, в </a:t>
            </a:r>
            <a:r>
              <a:rPr lang="ru-RU" sz="2400" dirty="0" err="1"/>
              <a:t>т.ч</a:t>
            </a:r>
            <a:r>
              <a:rPr lang="ru-RU" sz="2400" dirty="0"/>
              <a:t>. средства труда) и предполагающая схожий набор трудовых функций и соответствующих компетенций для их выполнения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6490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848872" cy="1143000"/>
          </a:xfrm>
        </p:spPr>
        <p:txBody>
          <a:bodyPr>
            <a:noAutofit/>
          </a:bodyPr>
          <a:lstStyle/>
          <a:p>
            <a:r>
              <a:rPr lang="ru-RU" sz="4000" dirty="0"/>
              <a:t>Профессиональный стандарт педагога содержит 4 раздела: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420888"/>
            <a:ext cx="7418784" cy="3777622"/>
          </a:xfrm>
        </p:spPr>
        <p:txBody>
          <a:bodyPr>
            <a:noAutofit/>
          </a:bodyPr>
          <a:lstStyle/>
          <a:p>
            <a:r>
              <a:rPr lang="ru-RU" sz="2400" dirty="0" smtClean="0"/>
              <a:t>I</a:t>
            </a:r>
            <a:r>
              <a:rPr lang="ru-RU" sz="2400" dirty="0"/>
              <a:t>. Общие сведения.</a:t>
            </a:r>
          </a:p>
          <a:p>
            <a:r>
              <a:rPr lang="ru-RU" sz="2400" dirty="0"/>
              <a:t>II. Описание трудовых функций, входящих в профессиональный стандарт (функциональная карта вида профессиональной деятельности).</a:t>
            </a:r>
          </a:p>
          <a:p>
            <a:r>
              <a:rPr lang="ru-RU" sz="2400" dirty="0"/>
              <a:t>III. Характеристика обобщенных трудовых функций.</a:t>
            </a:r>
          </a:p>
          <a:p>
            <a:r>
              <a:rPr lang="ru-RU" sz="2400" dirty="0"/>
              <a:t>IV. Сведения об организациях – разработчиках профессионального стандарта.</a:t>
            </a:r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6779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6589199" cy="1280890"/>
          </a:xfrm>
        </p:spPr>
        <p:txBody>
          <a:bodyPr>
            <a:noAutofit/>
          </a:bodyPr>
          <a:lstStyle/>
          <a:p>
            <a:r>
              <a:rPr lang="ru-RU" sz="3200" dirty="0"/>
              <a:t>Содержание </a:t>
            </a:r>
            <a:r>
              <a:rPr lang="ru-RU" sz="3200" dirty="0" err="1"/>
              <a:t>профстандарта</a:t>
            </a:r>
            <a:r>
              <a:rPr lang="ru-RU" sz="3200" dirty="0"/>
              <a:t> педагога отражает: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534330"/>
            <a:ext cx="7920880" cy="525658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обучение</a:t>
            </a:r>
            <a:r>
              <a:rPr lang="ru-RU" dirty="0"/>
              <a:t>;</a:t>
            </a:r>
          </a:p>
          <a:p>
            <a:r>
              <a:rPr lang="ru-RU" dirty="0"/>
              <a:t>воспитательную работу;</a:t>
            </a:r>
          </a:p>
          <a:p>
            <a:r>
              <a:rPr lang="ru-RU" dirty="0"/>
              <a:t>развитие (личностные качества и профессиональные компетенции, необходимые педагогу для осуществления развивающей деятельности);</a:t>
            </a:r>
          </a:p>
          <a:p>
            <a:r>
              <a:rPr lang="ru-RU" dirty="0"/>
              <a:t>профессиональные  компетенции педагога, отражающие специфику работы в начальной школе;</a:t>
            </a:r>
          </a:p>
          <a:p>
            <a:r>
              <a:rPr lang="ru-RU" dirty="0"/>
              <a:t>профессиональные компетенции педагога дошкольного образования (воспитателя), отражающие специфику работы на дошкольном уровне образования;</a:t>
            </a:r>
          </a:p>
          <a:p>
            <a:r>
              <a:rPr lang="ru-RU" dirty="0"/>
              <a:t>профессиональные компетенции педагога, отражающие специфику работы  учителя в основной и средней школе;</a:t>
            </a:r>
          </a:p>
          <a:p>
            <a:r>
              <a:rPr lang="ru-RU" dirty="0"/>
              <a:t>профессиональные компетенции педагога, отражающие специфику работы учителя русского языка;</a:t>
            </a:r>
          </a:p>
          <a:p>
            <a:r>
              <a:rPr lang="ru-RU" dirty="0"/>
              <a:t>профессиональные компетенции педагога, отражающие специфику работы учителя математики.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057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188640"/>
            <a:ext cx="7488832" cy="128089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Arial Narrow" pitchFamily="34" charset="0"/>
              </a:rPr>
              <a:t>Структура стандарта профессиональной деятельности педагога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7" y="1448353"/>
            <a:ext cx="7148770" cy="446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25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704856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Уровни группировки профессиональных ролей (должностей</a:t>
            </a:r>
            <a:r>
              <a:rPr lang="ru-RU" sz="2800" dirty="0" smtClean="0">
                <a:latin typeface="Arial Narrow" pitchFamily="34" charset="0"/>
              </a:rPr>
              <a:t>) в </a:t>
            </a:r>
            <a:r>
              <a:rPr lang="ru-RU" sz="2800" dirty="0" smtClean="0">
                <a:latin typeface="Arial Narrow" pitchFamily="34" charset="0"/>
              </a:rPr>
              <a:t>профессионально-квалификационные группы с учетом трудовых функций и профессиональных действий </a:t>
            </a:r>
            <a:r>
              <a:rPr lang="ru-RU" sz="2800" dirty="0" err="1" smtClean="0">
                <a:latin typeface="Arial Narrow" pitchFamily="34" charset="0"/>
              </a:rPr>
              <a:t>профстандарта</a:t>
            </a:r>
            <a:r>
              <a:rPr lang="ru-RU" sz="2800" dirty="0" smtClean="0">
                <a:latin typeface="Arial Narrow" pitchFamily="34" charset="0"/>
              </a:rPr>
              <a:t> педагога</a:t>
            </a:r>
            <a:endParaRPr lang="ru-RU" sz="2800" dirty="0">
              <a:latin typeface="Arial Narrow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3" y="2133600"/>
            <a:ext cx="6863536" cy="449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74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 Narrow" pitchFamily="34" charset="0"/>
              </a:rPr>
              <a:t>Структура (уровни) квалификаций в отрасли «Образование»</a:t>
            </a:r>
            <a:endParaRPr lang="ru-RU" sz="2400" dirty="0">
              <a:latin typeface="Arial Narrow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995705"/>
              </p:ext>
            </p:extLst>
          </p:nvPr>
        </p:nvGraphicFramePr>
        <p:xfrm>
          <a:off x="0" y="1340768"/>
          <a:ext cx="91440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892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8329" y="404664"/>
            <a:ext cx="7560840" cy="1008112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Arial Narrow" pitchFamily="34" charset="0"/>
              </a:rPr>
              <a:t>Дифференциация уровней </a:t>
            </a:r>
            <a:r>
              <a:rPr lang="ru-RU" dirty="0" err="1" smtClean="0">
                <a:latin typeface="Arial Narrow" pitchFamily="34" charset="0"/>
              </a:rPr>
              <a:t>профстандарта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628800"/>
            <a:ext cx="7474482" cy="506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2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624110"/>
            <a:ext cx="7130752" cy="1580754"/>
          </a:xfrm>
        </p:spPr>
        <p:txBody>
          <a:bodyPr>
            <a:noAutofit/>
          </a:bodyPr>
          <a:lstStyle/>
          <a:p>
            <a:pPr algn="just"/>
            <a:r>
              <a:rPr lang="ru-RU" sz="2400" dirty="0" err="1">
                <a:solidFill>
                  <a:srgbClr val="FF0000"/>
                </a:solidFill>
                <a:latin typeface="Arial Narrow" pitchFamily="34" charset="0"/>
              </a:rPr>
              <a:t>Профстандарт</a:t>
            </a:r>
            <a:r>
              <a:rPr lang="ru-RU" sz="2400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2400" dirty="0">
                <a:latin typeface="Arial Narrow" pitchFamily="34" charset="0"/>
              </a:rPr>
              <a:t>– это результат трехстороннего соглашения работодателей, профсоюзов и самих работников, необходимый для решения жизненно важных задач в трудовой сфере</a:t>
            </a:r>
            <a:r>
              <a:rPr lang="ru-RU" sz="2400" dirty="0" smtClean="0">
                <a:latin typeface="Arial Narrow" pitchFamily="34" charset="0"/>
              </a:rPr>
              <a:t>.  </a:t>
            </a:r>
            <a:br>
              <a:rPr lang="ru-RU" sz="2400" dirty="0" smtClean="0">
                <a:latin typeface="Arial Narrow" pitchFamily="34" charset="0"/>
              </a:rPr>
            </a:b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>
                <a:latin typeface="Arial Narrow" pitchFamily="34" charset="0"/>
              </a:rPr>
              <a:t/>
            </a:r>
            <a:br>
              <a:rPr lang="ru-RU" sz="2400" dirty="0">
                <a:latin typeface="Arial Narrow" pitchFamily="34" charset="0"/>
              </a:rPr>
            </a:br>
            <a:endParaRPr lang="ru-RU" sz="2400" dirty="0"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564904"/>
            <a:ext cx="8280920" cy="316835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</a:rPr>
              <a:t>Во-первых</a:t>
            </a:r>
            <a:r>
              <a:rPr lang="ru-RU" sz="2400" dirty="0">
                <a:latin typeface="Arial Narrow" pitchFamily="34" charset="0"/>
              </a:rPr>
              <a:t>, он четко устанавливает те функции, которые обязан выполнять работник, и требования к его квалификации. </a:t>
            </a:r>
          </a:p>
          <a:p>
            <a:r>
              <a:rPr lang="ru-RU" sz="2400" dirty="0">
                <a:solidFill>
                  <a:srgbClr val="FF0000"/>
                </a:solidFill>
                <a:latin typeface="Arial Narrow" pitchFamily="34" charset="0"/>
              </a:rPr>
              <a:t>Во-вторых,</a:t>
            </a:r>
            <a:r>
              <a:rPr lang="ru-RU" sz="2400" dirty="0">
                <a:latin typeface="Arial Narrow" pitchFamily="34" charset="0"/>
              </a:rPr>
              <a:t> становится новой базой для формирования систем аттестации, сертификации персонала и оплаты труда. </a:t>
            </a:r>
          </a:p>
          <a:p>
            <a:r>
              <a:rPr lang="ru-RU" sz="2400" dirty="0">
                <a:solidFill>
                  <a:srgbClr val="FF0000"/>
                </a:solidFill>
                <a:latin typeface="Arial Narrow" pitchFamily="34" charset="0"/>
              </a:rPr>
              <a:t>В-третьих</a:t>
            </a:r>
            <a:r>
              <a:rPr lang="ru-RU" sz="2400" dirty="0">
                <a:latin typeface="Arial Narrow" pitchFamily="34" charset="0"/>
              </a:rPr>
              <a:t>, </a:t>
            </a:r>
            <a:r>
              <a:rPr lang="ru-RU" sz="2400" dirty="0" err="1">
                <a:latin typeface="Arial Narrow" pitchFamily="34" charset="0"/>
              </a:rPr>
              <a:t>профстандарты</a:t>
            </a:r>
            <a:r>
              <a:rPr lang="ru-RU" sz="2400" dirty="0">
                <a:latin typeface="Arial Narrow" pitchFamily="34" charset="0"/>
              </a:rPr>
              <a:t>, если говорить о конкретной педагогической деятельности, должны быть неразрывно связаны с нормами, регулирующими труд учителя, – со школьными образовательными стандартами и, соответственно, гибко реагировать на изменения в них.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8495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Arial Narrow" pitchFamily="34" charset="0"/>
              </a:rPr>
              <a:t>Применение</a:t>
            </a:r>
            <a:endParaRPr lang="ru-RU" sz="4000" dirty="0"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700808"/>
            <a:ext cx="6914728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Определение трудовых обязанностей</a:t>
            </a:r>
          </a:p>
          <a:p>
            <a:r>
              <a:rPr lang="ru-RU" sz="2400" dirty="0" smtClean="0"/>
              <a:t>Определение соответствия занимаемой должности</a:t>
            </a:r>
          </a:p>
          <a:p>
            <a:r>
              <a:rPr lang="ru-RU" sz="2400" dirty="0" smtClean="0"/>
              <a:t>Сертификация квалификаций</a:t>
            </a:r>
          </a:p>
          <a:p>
            <a:r>
              <a:rPr lang="ru-RU" sz="2400" dirty="0" smtClean="0"/>
              <a:t>Определение уровня профессионального действия</a:t>
            </a:r>
          </a:p>
          <a:p>
            <a:r>
              <a:rPr lang="ru-RU" sz="2400" dirty="0" smtClean="0"/>
              <a:t>Аттестация </a:t>
            </a:r>
          </a:p>
          <a:p>
            <a:r>
              <a:rPr lang="ru-RU" sz="2400" dirty="0" smtClean="0"/>
              <a:t>Оплата труда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2919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884368" cy="1584176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 Narrow" pitchFamily="34" charset="0"/>
              </a:rPr>
              <a:t>Профессиональные компетенции на примере педагога дошкольного образования (воспитателя), отражающие специфику работы на дошкольном уровне образования.</a:t>
            </a:r>
            <a:br>
              <a:rPr lang="ru-RU" sz="2800" dirty="0">
                <a:latin typeface="Arial Narrow" pitchFamily="34" charset="0"/>
              </a:rPr>
            </a:br>
            <a:endParaRPr lang="ru-RU" sz="2800" dirty="0"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76"/>
            <a:ext cx="8712968" cy="499707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Необходимые </a:t>
            </a:r>
            <a:r>
              <a:rPr lang="ru-RU" dirty="0"/>
              <a:t>компетенции включают в себя следующие:</a:t>
            </a:r>
          </a:p>
          <a:p>
            <a:pPr marL="0" indent="0">
              <a:buNone/>
            </a:pPr>
            <a:r>
              <a:rPr lang="ru-RU" dirty="0"/>
              <a:t>Педагог дошкольного образования должен:</a:t>
            </a:r>
          </a:p>
          <a:p>
            <a:pPr marL="0" indent="0">
              <a:buNone/>
            </a:pPr>
            <a:r>
              <a:rPr lang="ru-RU" dirty="0"/>
              <a:t>1)	знать специфику дошкольного образования и особенности организации образовательной работы с детьми раннего и дошкольного возраста;</a:t>
            </a:r>
          </a:p>
          <a:p>
            <a:pPr marL="0" indent="0">
              <a:buNone/>
            </a:pPr>
            <a:r>
              <a:rPr lang="ru-RU" dirty="0"/>
              <a:t>2)	знать общие закономерности развития ребёнка в раннем и дошкольном детстве; особенности становления и развития детских деятельностей в раннем и дошкольном возрасте;</a:t>
            </a:r>
          </a:p>
          <a:p>
            <a:pPr marL="0" indent="0">
              <a:buNone/>
            </a:pPr>
            <a:r>
              <a:rPr lang="ru-RU" dirty="0"/>
              <a:t>3)	уметь организовывать ведущие в дошкольном возрасте виды деятельности (предметно-</a:t>
            </a:r>
            <a:r>
              <a:rPr lang="ru-RU" dirty="0" err="1"/>
              <a:t>манипулятивную</a:t>
            </a:r>
            <a:r>
              <a:rPr lang="ru-RU" dirty="0"/>
              <a:t> и игровую), обеспечивая развитие детей, организовывать совместную и самостоятельную деятельность дошкольников;</a:t>
            </a:r>
          </a:p>
          <a:p>
            <a:pPr marL="0" indent="0">
              <a:buNone/>
            </a:pPr>
            <a:r>
              <a:rPr lang="ru-RU" dirty="0"/>
              <a:t>4)	владеть теорией и педагогическими методиками физического, познавательного и личностного развития детей раннего и дошкольного возраста;</a:t>
            </a:r>
          </a:p>
          <a:p>
            <a:pPr marL="0" indent="0">
              <a:buNone/>
            </a:pPr>
            <a:r>
              <a:rPr lang="ru-RU" dirty="0"/>
              <a:t>5)	уметь планировать, реализовывать и анализировать образовательную работу с детьми раннего и дошкольного возраста в соответствии с ФГОС дошкольного образования (ФГТ);</a:t>
            </a:r>
          </a:p>
          <a:p>
            <a:pPr marL="0" indent="0">
              <a:buNone/>
            </a:pPr>
            <a:r>
              <a:rPr lang="ru-RU" dirty="0"/>
              <a:t>6)	уметь планировать и корректировать образовательные задачи (совместно с психологом и другими специалистами) по результатам мониторинга с учётом индивидуальных особенностей развития каждого ребёнка раннего и / или дошкольного возраста;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06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5000" y="476672"/>
            <a:ext cx="8064896" cy="58655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7)	реализовывать педагогические рекомендации специалистов (психолога, логопеда, дефектолога и др.) в работе с детьми, испытывающими трудности в освоении программы, или детьми с особыми образовательными потребностями;</a:t>
            </a:r>
          </a:p>
          <a:p>
            <a:pPr marL="0" indent="0">
              <a:buNone/>
            </a:pPr>
            <a:r>
              <a:rPr lang="ru-RU" dirty="0"/>
              <a:t>8)	участвовать в создании психологически комфортной и безопасной образовательной среды, обеспечивая безопасность жизни детей, сохранение и укрепление их здоровья, поддерживая эмоциональное благополучие ребёнка в период пребывания в образовательной организации;</a:t>
            </a:r>
          </a:p>
          <a:p>
            <a:pPr marL="0" indent="0">
              <a:buNone/>
            </a:pPr>
            <a:r>
              <a:rPr lang="ru-RU" dirty="0"/>
              <a:t>9)	владеть методами и средствами анализа психолого-педагогического мониторинга, позволяющего оценить результаты освоения детьми образовательных программ, степень </a:t>
            </a:r>
            <a:r>
              <a:rPr lang="ru-RU" dirty="0" err="1"/>
              <a:t>сформированности</a:t>
            </a:r>
            <a:r>
              <a:rPr lang="ru-RU" dirty="0"/>
              <a:t> у них необходимых интегративных качеств детей дошкольного возраста, необходимых для дальнейшего обучения и развития в начальной школе;</a:t>
            </a:r>
          </a:p>
          <a:p>
            <a:pPr marL="0" indent="0">
              <a:buNone/>
            </a:pPr>
            <a:r>
              <a:rPr lang="ru-RU" dirty="0"/>
              <a:t>10)	владеть методами и средствами психолого-педагогического просвещения родителей (законных представителей) детей раннего и дошкольного возраста, уметь выстраивать партнёрское взаимодействие с ними для решения образовательных задач;</a:t>
            </a:r>
          </a:p>
          <a:p>
            <a:pPr marL="0" indent="0">
              <a:buNone/>
            </a:pPr>
            <a:r>
              <a:rPr lang="ru-RU" dirty="0"/>
              <a:t>11)	владеть ИКТ-компетенциями, необходимыми и достаточными для планирования, реализации и оценки образовательной работы с детьми раннего и дошкольного возраста.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826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6589199" cy="128089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 Narrow" pitchFamily="34" charset="0"/>
              </a:rPr>
              <a:t>Методы оценки выполнения требований профессионального стандарта педагога</a:t>
            </a:r>
            <a:br>
              <a:rPr lang="ru-RU" sz="3200" dirty="0">
                <a:latin typeface="Arial Narrow" pitchFamily="34" charset="0"/>
              </a:rPr>
            </a:br>
            <a:endParaRPr lang="ru-RU" sz="3200" dirty="0"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63" y="1556792"/>
            <a:ext cx="8173416" cy="4785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1</a:t>
            </a:r>
            <a:r>
              <a:rPr lang="ru-RU" sz="2400" dirty="0"/>
              <a:t>. Общие подходы</a:t>
            </a:r>
          </a:p>
          <a:p>
            <a:r>
              <a:rPr lang="ru-RU" sz="2400" dirty="0"/>
              <a:t>Итоговая оценка профессиональной деятельности педагога производится по результатам обучения, воспитания и развития учащихся.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2.	Оценивая профессиональные качества педагога, необходимо обеспечить обратную связь с потребителями его деятельности. В качестве таких потребителей выступают сами учащиеся и их родители.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4900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9072" y="260648"/>
            <a:ext cx="8229600" cy="640871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3.</a:t>
            </a:r>
            <a:r>
              <a:rPr lang="ru-RU" sz="2400" dirty="0"/>
              <a:t>	Оценка соответствия требованиям, предъявляемым к учителю, может быть проведена посредством внутреннего аудита, включающего анализ планов и отчётов, посещение проводимых им уроков, или в иной форме. </a:t>
            </a:r>
            <a:endParaRPr lang="ru-RU" sz="2400" dirty="0" smtClean="0"/>
          </a:p>
          <a:p>
            <a:r>
              <a:rPr lang="ru-RU" sz="2400" dirty="0" smtClean="0"/>
              <a:t>4. Внутренние </a:t>
            </a:r>
            <a:r>
              <a:rPr lang="ru-RU" sz="2400" dirty="0"/>
              <a:t>аудиторы образовательного учреждения должны назначаться из числа наиболее уважаемых и авторитетных учителей данного учреждения и быть обучены принципам, процедурам и методам проведения </a:t>
            </a:r>
            <a:r>
              <a:rPr lang="ru-RU" sz="2400" dirty="0" smtClean="0"/>
              <a:t>аудитов.</a:t>
            </a:r>
          </a:p>
          <a:p>
            <a:r>
              <a:rPr lang="ru-RU" sz="2400" dirty="0"/>
              <a:t>5. Результаты внутренних аудитов должны учитываться при проведении государственной аттестации учителя и присвоении ему соответствующей категории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5689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19309"/>
            <a:ext cx="6589199" cy="1280890"/>
          </a:xfrm>
        </p:spPr>
        <p:txBody>
          <a:bodyPr>
            <a:normAutofit/>
          </a:bodyPr>
          <a:lstStyle/>
          <a:p>
            <a:r>
              <a:rPr lang="ru-RU" dirty="0" smtClean="0"/>
              <a:t>Сайт </a:t>
            </a:r>
            <a:r>
              <a:rPr lang="ru-RU" dirty="0" err="1" smtClean="0"/>
              <a:t>профстандарт</a:t>
            </a:r>
            <a:r>
              <a:rPr lang="ru-RU" dirty="0" smtClean="0"/>
              <a:t> </a:t>
            </a:r>
            <a:r>
              <a:rPr lang="ru-RU" dirty="0" err="1" smtClean="0"/>
              <a:t>педагога.рф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600199"/>
            <a:ext cx="9180000" cy="515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71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ctrTitle"/>
          </p:nvPr>
        </p:nvSpPr>
        <p:spPr>
          <a:xfrm>
            <a:off x="2484298" y="2636912"/>
            <a:ext cx="6624638" cy="2592388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rgbClr val="C00000"/>
                </a:solidFill>
              </a:rPr>
              <a:t>Спасибо за Внимание!</a:t>
            </a:r>
            <a:br>
              <a:rPr lang="ru-RU" altLang="ru-RU" sz="2800" b="1" dirty="0" smtClean="0">
                <a:solidFill>
                  <a:srgbClr val="C00000"/>
                </a:solidFill>
              </a:rPr>
            </a:br>
            <a:r>
              <a:rPr lang="ru-RU" altLang="ru-RU" sz="2800" b="1" dirty="0" smtClean="0">
                <a:solidFill>
                  <a:srgbClr val="C00000"/>
                </a:solidFill>
              </a:rPr>
              <a:t>Удачи в Начинаниях!</a:t>
            </a:r>
            <a:br>
              <a:rPr lang="ru-RU" altLang="ru-RU" sz="2800" b="1" dirty="0" smtClean="0">
                <a:solidFill>
                  <a:srgbClr val="C00000"/>
                </a:solidFill>
              </a:rPr>
            </a:br>
            <a:r>
              <a:rPr lang="ru-RU" altLang="ru-RU" sz="2800" b="1" dirty="0" smtClean="0">
                <a:solidFill>
                  <a:srgbClr val="C00000"/>
                </a:solidFill>
              </a:rPr>
              <a:t/>
            </a:r>
            <a:br>
              <a:rPr lang="ru-RU" altLang="ru-RU" sz="2800" b="1" dirty="0" smtClean="0">
                <a:solidFill>
                  <a:srgbClr val="C00000"/>
                </a:solidFill>
              </a:rPr>
            </a:br>
            <a:r>
              <a:rPr lang="ru-RU" altLang="ru-RU" sz="2800" b="1" dirty="0" smtClean="0">
                <a:solidFill>
                  <a:srgbClr val="C00000"/>
                </a:solidFill>
              </a:rPr>
              <a:t>Дорогу  Осилит  Идущий!..</a:t>
            </a:r>
          </a:p>
        </p:txBody>
      </p:sp>
    </p:spTree>
    <p:extLst>
      <p:ext uri="{BB962C8B-B14F-4D97-AF65-F5344CB8AC3E}">
        <p14:creationId xmlns:p14="http://schemas.microsoft.com/office/powerpoint/2010/main" val="245505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12776"/>
            <a:ext cx="8229600" cy="5721575"/>
          </a:xfrm>
        </p:spPr>
        <p:txBody>
          <a:bodyPr>
            <a:normAutofit/>
          </a:bodyPr>
          <a:lstStyle/>
          <a:p>
            <a:r>
              <a:rPr lang="ru-RU" sz="2000" dirty="0"/>
              <a:t>В декабре 2012 г. внесены изменения в Трудовой кодекс РФ: глава 31 дополнена статьей 195.1. Понятия квалификации работника, профессионального стандарта,  согласно которой:</a:t>
            </a:r>
          </a:p>
          <a:p>
            <a:r>
              <a:rPr lang="ru-RU" sz="2000" dirty="0">
                <a:solidFill>
                  <a:srgbClr val="C00000"/>
                </a:solidFill>
              </a:rPr>
              <a:t>Профессиональный стандарт </a:t>
            </a:r>
            <a:r>
              <a:rPr lang="ru-RU" sz="2000" dirty="0"/>
              <a:t>– это характеристика квалификации, необходимой работнику для осуществления определенного вида профессиональной деятельности, а</a:t>
            </a:r>
          </a:p>
          <a:p>
            <a:r>
              <a:rPr lang="ru-RU" sz="2000" dirty="0">
                <a:solidFill>
                  <a:srgbClr val="C00000"/>
                </a:solidFill>
              </a:rPr>
              <a:t>Квалификация работника </a:t>
            </a:r>
            <a:r>
              <a:rPr lang="ru-RU" sz="2000" dirty="0"/>
              <a:t>– это уровень знаний, умений, профессиональных навыков и опыта работы работника.</a:t>
            </a:r>
          </a:p>
          <a:p>
            <a:r>
              <a:rPr lang="ru-RU" sz="2000" dirty="0"/>
              <a:t>Порядок разработки, утверждения и применения </a:t>
            </a:r>
            <a:r>
              <a:rPr lang="ru-RU" sz="2000" dirty="0" err="1"/>
              <a:t>профстандартов</a:t>
            </a:r>
            <a:r>
              <a:rPr lang="ru-RU" sz="2000" dirty="0"/>
              <a:t> устанавливается Правительством РФ.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9443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069" y="1556792"/>
            <a:ext cx="8568952" cy="4032448"/>
          </a:xfrm>
        </p:spPr>
        <p:txBody>
          <a:bodyPr>
            <a:normAutofit/>
          </a:bodyPr>
          <a:lstStyle/>
          <a:p>
            <a:r>
              <a:rPr lang="ru-RU" sz="2000" dirty="0" err="1"/>
              <a:t>Профстандарт</a:t>
            </a:r>
            <a:r>
              <a:rPr lang="ru-RU" sz="2000" dirty="0"/>
              <a:t> педагога был принят приказом Минтруда России №544н от 18 октября 2013 г. </a:t>
            </a:r>
            <a:r>
              <a:rPr lang="ru-RU" sz="2000" dirty="0">
                <a:solidFill>
                  <a:srgbClr val="C00000"/>
                </a:solidFill>
              </a:rPr>
              <a:t>«Об утверждении профессионального стандарта «Педагог (педагогическая деятельность в сфере дошкольного, начального общего, основного общего, среднего общего образования) (воспитатель, учитель</a:t>
            </a:r>
            <a:r>
              <a:rPr lang="ru-RU" sz="2000" dirty="0" smtClean="0">
                <a:solidFill>
                  <a:srgbClr val="C00000"/>
                </a:solidFill>
              </a:rPr>
              <a:t>)»».</a:t>
            </a:r>
          </a:p>
          <a:p>
            <a:r>
              <a:rPr lang="ru-RU" sz="2000" dirty="0"/>
              <a:t>Профессиональный стандарт педагога разработан на основе </a:t>
            </a:r>
            <a:r>
              <a:rPr lang="ru-RU" sz="2000" dirty="0">
                <a:solidFill>
                  <a:srgbClr val="C00000"/>
                </a:solidFill>
              </a:rPr>
              <a:t>«Макета профессионального стандарта</a:t>
            </a:r>
            <a:r>
              <a:rPr lang="ru-RU" sz="2000" dirty="0" smtClean="0">
                <a:solidFill>
                  <a:srgbClr val="C00000"/>
                </a:solidFill>
              </a:rPr>
              <a:t>» </a:t>
            </a:r>
            <a:endParaRPr lang="en-US" sz="20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70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48680"/>
            <a:ext cx="8504786" cy="5112568"/>
          </a:xfrm>
        </p:spPr>
        <p:txBody>
          <a:bodyPr>
            <a:noAutofit/>
          </a:bodyPr>
          <a:lstStyle/>
          <a:p>
            <a:r>
              <a:rPr lang="ru-RU" sz="2200" dirty="0" err="1"/>
              <a:t>Профстандарт</a:t>
            </a:r>
            <a:r>
              <a:rPr lang="ru-RU" sz="2200" dirty="0"/>
              <a:t> педагога </a:t>
            </a:r>
            <a:r>
              <a:rPr lang="ru-RU" sz="2200" dirty="0">
                <a:solidFill>
                  <a:srgbClr val="C00000"/>
                </a:solidFill>
              </a:rPr>
              <a:t>обязателен к применению </a:t>
            </a:r>
            <a:r>
              <a:rPr lang="ru-RU" sz="2200" dirty="0"/>
              <a:t>образовательными организациями, организациями,  осуществляющими образовательную деятельность, по оказанию </a:t>
            </a:r>
            <a:r>
              <a:rPr lang="ru-RU" sz="2200" dirty="0" smtClean="0"/>
              <a:t>образовательных </a:t>
            </a:r>
            <a:r>
              <a:rPr lang="ru-RU" sz="2200" dirty="0"/>
              <a:t>услуг по основным общеобразовательным программам в области дошкольного и начального общего образования, основного общего и среднего  общего образования.</a:t>
            </a:r>
          </a:p>
          <a:p>
            <a:r>
              <a:rPr lang="ru-RU" sz="2200" dirty="0"/>
              <a:t>В перспективе предполагается расширить сферу применения </a:t>
            </a:r>
            <a:r>
              <a:rPr lang="ru-RU" sz="2200" dirty="0" err="1"/>
              <a:t>профстандарта</a:t>
            </a:r>
            <a:r>
              <a:rPr lang="ru-RU" sz="2200" dirty="0"/>
              <a:t> педагога, введя специальности: </a:t>
            </a:r>
            <a:endParaRPr lang="ru-RU" sz="2200" dirty="0" smtClean="0"/>
          </a:p>
          <a:p>
            <a:pPr>
              <a:buFontTx/>
              <a:buChar char="-"/>
            </a:pPr>
            <a:r>
              <a:rPr lang="ru-RU" sz="2200" dirty="0" smtClean="0"/>
              <a:t>педагог </a:t>
            </a:r>
            <a:r>
              <a:rPr lang="ru-RU" sz="2200" dirty="0"/>
              <a:t>дополнительного образования, </a:t>
            </a:r>
            <a:endParaRPr lang="ru-RU" sz="2200" dirty="0" smtClean="0"/>
          </a:p>
          <a:p>
            <a:pPr>
              <a:buFontTx/>
              <a:buChar char="-"/>
            </a:pPr>
            <a:r>
              <a:rPr lang="ru-RU" sz="2200" dirty="0" smtClean="0"/>
              <a:t>педагог </a:t>
            </a:r>
            <a:r>
              <a:rPr lang="ru-RU" sz="2200" dirty="0"/>
              <a:t>системы профессионального образования, </a:t>
            </a:r>
            <a:endParaRPr lang="ru-RU" sz="2200" dirty="0" smtClean="0"/>
          </a:p>
          <a:p>
            <a:pPr>
              <a:buFontTx/>
              <a:buChar char="-"/>
            </a:pPr>
            <a:r>
              <a:rPr lang="ru-RU" sz="2200" dirty="0" smtClean="0"/>
              <a:t>педагог-психолог</a:t>
            </a:r>
            <a:r>
              <a:rPr lang="ru-RU" sz="2200" dirty="0"/>
              <a:t>, </a:t>
            </a:r>
            <a:endParaRPr lang="ru-RU" sz="2200" dirty="0" smtClean="0"/>
          </a:p>
          <a:p>
            <a:pPr>
              <a:buFontTx/>
              <a:buChar char="-"/>
            </a:pPr>
            <a:r>
              <a:rPr lang="ru-RU" sz="2200" dirty="0" smtClean="0"/>
              <a:t>специальный </a:t>
            </a:r>
            <a:r>
              <a:rPr lang="ru-RU" sz="2200" dirty="0"/>
              <a:t>педагог (дефектолог), </a:t>
            </a:r>
            <a:endParaRPr lang="ru-RU" sz="2200" dirty="0" smtClean="0"/>
          </a:p>
          <a:p>
            <a:pPr>
              <a:buFontTx/>
              <a:buChar char="-"/>
            </a:pPr>
            <a:r>
              <a:rPr lang="ru-RU" sz="2200" dirty="0" err="1" smtClean="0"/>
              <a:t>тьютор</a:t>
            </a:r>
            <a:r>
              <a:rPr lang="ru-RU" sz="2200" dirty="0" smtClean="0"/>
              <a:t>  </a:t>
            </a:r>
            <a:r>
              <a:rPr lang="ru-RU" sz="2200" dirty="0"/>
              <a:t>и т.п.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16845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7" y="624110"/>
            <a:ext cx="7058744" cy="1280890"/>
          </a:xfrm>
        </p:spPr>
        <p:txBody>
          <a:bodyPr>
            <a:noAutofit/>
          </a:bodyPr>
          <a:lstStyle/>
          <a:p>
            <a:r>
              <a:rPr lang="ru-RU" sz="4000" dirty="0" err="1">
                <a:latin typeface="Arial Narrow" pitchFamily="34" charset="0"/>
              </a:rPr>
              <a:t>Профстандарт</a:t>
            </a:r>
            <a:r>
              <a:rPr lang="ru-RU" sz="4000" dirty="0">
                <a:latin typeface="Arial Narrow" pitchFamily="34" charset="0"/>
              </a:rPr>
              <a:t> педагога призван</a:t>
            </a:r>
            <a:r>
              <a:rPr lang="ru-RU" sz="4000" dirty="0" smtClean="0">
                <a:latin typeface="Arial Narrow" pitchFamily="34" charset="0"/>
              </a:rPr>
              <a:t>:</a:t>
            </a:r>
            <a:endParaRPr lang="ru-RU" sz="4000" dirty="0"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90" y="1556792"/>
            <a:ext cx="8282881" cy="485306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определять </a:t>
            </a:r>
            <a:r>
              <a:rPr lang="ru-RU" sz="2400" dirty="0"/>
              <a:t>необходимую квалификацию педагога;</a:t>
            </a:r>
          </a:p>
          <a:p>
            <a:r>
              <a:rPr lang="ru-RU" sz="2400" dirty="0"/>
              <a:t>обеспечить необходимую подготовку педагога для получения высоких результатов его труда;</a:t>
            </a:r>
          </a:p>
          <a:p>
            <a:r>
              <a:rPr lang="ru-RU" sz="2400" dirty="0"/>
              <a:t>обеспечить необходимую осведомленность педагога  о предъявляемых к нему требованиях;</a:t>
            </a:r>
          </a:p>
          <a:p>
            <a:r>
              <a:rPr lang="ru-RU" sz="2400" dirty="0"/>
              <a:t>содействовать вовлечению педагогов в решение задачи повышения качества образования.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9308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664" y="275902"/>
            <a:ext cx="7130752" cy="1280890"/>
          </a:xfrm>
        </p:spPr>
        <p:txBody>
          <a:bodyPr>
            <a:noAutofit/>
          </a:bodyPr>
          <a:lstStyle/>
          <a:p>
            <a:r>
              <a:rPr lang="ru-RU" dirty="0">
                <a:latin typeface="Arial Narrow" pitchFamily="34" charset="0"/>
              </a:rPr>
              <a:t>Профессиональный стандарт педагога</a:t>
            </a:r>
            <a:br>
              <a:rPr lang="ru-RU" dirty="0">
                <a:latin typeface="Arial Narrow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556792"/>
            <a:ext cx="8064896" cy="4853060"/>
          </a:xfrm>
        </p:spPr>
        <p:txBody>
          <a:bodyPr>
            <a:normAutofit fontScale="77500" lnSpcReduction="20000"/>
          </a:bodyPr>
          <a:lstStyle/>
          <a:p>
            <a:r>
              <a:rPr lang="ru-RU" sz="3600" dirty="0" smtClean="0">
                <a:latin typeface="Arial Narrow" pitchFamily="34" charset="0"/>
              </a:rPr>
              <a:t>Стандарт </a:t>
            </a:r>
            <a:r>
              <a:rPr lang="ru-RU" sz="3600" dirty="0">
                <a:latin typeface="Arial Narrow" pitchFamily="34" charset="0"/>
              </a:rPr>
              <a:t>– инструмент реализации стратегии образования в меняющемся мире.</a:t>
            </a:r>
          </a:p>
          <a:p>
            <a:r>
              <a:rPr lang="ru-RU" sz="3600" dirty="0" smtClean="0">
                <a:latin typeface="Arial Narrow" pitchFamily="34" charset="0"/>
              </a:rPr>
              <a:t>Стандарт </a:t>
            </a:r>
            <a:r>
              <a:rPr lang="ru-RU" sz="3600" dirty="0">
                <a:latin typeface="Arial Narrow" pitchFamily="34" charset="0"/>
              </a:rPr>
              <a:t>– инструмент повышения качества образования и выхода отечественного образования на международный уровень.</a:t>
            </a:r>
          </a:p>
          <a:p>
            <a:r>
              <a:rPr lang="ru-RU" sz="3600" dirty="0" smtClean="0">
                <a:latin typeface="Arial Narrow" pitchFamily="34" charset="0"/>
              </a:rPr>
              <a:t>Стандарт </a:t>
            </a:r>
            <a:r>
              <a:rPr lang="ru-RU" sz="3600" dirty="0">
                <a:latin typeface="Arial Narrow" pitchFamily="34" charset="0"/>
              </a:rPr>
              <a:t>– объективный измеритель квалификации педагога.</a:t>
            </a:r>
          </a:p>
          <a:p>
            <a:r>
              <a:rPr lang="ru-RU" sz="3600" dirty="0" smtClean="0">
                <a:latin typeface="Arial Narrow" pitchFamily="34" charset="0"/>
              </a:rPr>
              <a:t>Стандарт </a:t>
            </a:r>
            <a:r>
              <a:rPr lang="ru-RU" sz="3600" dirty="0">
                <a:latin typeface="Arial Narrow" pitchFamily="34" charset="0"/>
              </a:rPr>
              <a:t>– средство отбора педагогических кадров в учреждения образования.</a:t>
            </a:r>
          </a:p>
          <a:p>
            <a:r>
              <a:rPr lang="ru-RU" sz="3600" dirty="0" smtClean="0">
                <a:latin typeface="Arial Narrow" pitchFamily="34" charset="0"/>
              </a:rPr>
              <a:t>Стандарт </a:t>
            </a:r>
            <a:r>
              <a:rPr lang="ru-RU" sz="3600" dirty="0">
                <a:latin typeface="Arial Narrow" pitchFamily="34" charset="0"/>
              </a:rPr>
              <a:t>– основа для формирования трудового договора, фиксирующего отношения между работником и работодателем.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50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6589199" cy="128089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Arial Narrow" pitchFamily="34" charset="0"/>
              </a:rPr>
              <a:t>Стандарт должен</a:t>
            </a:r>
            <a:r>
              <a:rPr lang="ru-RU" sz="4000" dirty="0" smtClean="0">
                <a:latin typeface="Arial Narrow" pitchFamily="34" charset="0"/>
              </a:rPr>
              <a:t>:</a:t>
            </a:r>
            <a:endParaRPr lang="ru-RU" sz="4000" dirty="0"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8208912" cy="5256584"/>
          </a:xfrm>
        </p:spPr>
        <p:txBody>
          <a:bodyPr>
            <a:normAutofit fontScale="77500" lnSpcReduction="20000"/>
          </a:bodyPr>
          <a:lstStyle/>
          <a:p>
            <a:r>
              <a:rPr lang="ru-RU" sz="3600" dirty="0" smtClean="0">
                <a:latin typeface="Arial Narrow" pitchFamily="34" charset="0"/>
              </a:rPr>
              <a:t>Соответствовать </a:t>
            </a:r>
            <a:r>
              <a:rPr lang="ru-RU" sz="3600" dirty="0">
                <a:latin typeface="Arial Narrow" pitchFamily="34" charset="0"/>
              </a:rPr>
              <a:t>структуре профессиональной деятельности педагога.</a:t>
            </a:r>
          </a:p>
          <a:p>
            <a:r>
              <a:rPr lang="ru-RU" sz="3600" dirty="0" smtClean="0">
                <a:latin typeface="Arial Narrow" pitchFamily="34" charset="0"/>
              </a:rPr>
              <a:t>Не </a:t>
            </a:r>
            <a:r>
              <a:rPr lang="ru-RU" sz="3600" dirty="0">
                <a:latin typeface="Arial Narrow" pitchFamily="34" charset="0"/>
              </a:rPr>
              <a:t>превращаться в инструмент жесткой регламентации деятельности педагога.</a:t>
            </a:r>
          </a:p>
          <a:p>
            <a:r>
              <a:rPr lang="ru-RU" sz="3600" dirty="0" smtClean="0">
                <a:latin typeface="Arial Narrow" pitchFamily="34" charset="0"/>
              </a:rPr>
              <a:t>Избавить </a:t>
            </a:r>
            <a:r>
              <a:rPr lang="ru-RU" sz="3600" dirty="0">
                <a:latin typeface="Arial Narrow" pitchFamily="34" charset="0"/>
              </a:rPr>
              <a:t>педагога от выполнения несвойственных функций, отвлекающих его от выполнения своих прямых обязанностей.</a:t>
            </a:r>
          </a:p>
          <a:p>
            <a:r>
              <a:rPr lang="ru-RU" sz="3600" dirty="0" smtClean="0">
                <a:latin typeface="Arial Narrow" pitchFamily="34" charset="0"/>
              </a:rPr>
              <a:t>Побуждать </a:t>
            </a:r>
            <a:r>
              <a:rPr lang="ru-RU" sz="3600" dirty="0">
                <a:latin typeface="Arial Narrow" pitchFamily="34" charset="0"/>
              </a:rPr>
              <a:t>педагога к поиску нестандартных решений.</a:t>
            </a:r>
          </a:p>
          <a:p>
            <a:r>
              <a:rPr lang="ru-RU" sz="3600" dirty="0" smtClean="0">
                <a:latin typeface="Arial Narrow" pitchFamily="34" charset="0"/>
              </a:rPr>
              <a:t>Соответствовать </a:t>
            </a:r>
            <a:r>
              <a:rPr lang="ru-RU" sz="3600" dirty="0">
                <a:latin typeface="Arial Narrow" pitchFamily="34" charset="0"/>
              </a:rPr>
              <a:t>международным нормам и регламентам.</a:t>
            </a:r>
          </a:p>
          <a:p>
            <a:r>
              <a:rPr lang="ru-RU" sz="3600" dirty="0" smtClean="0">
                <a:latin typeface="Arial Narrow" pitchFamily="34" charset="0"/>
              </a:rPr>
              <a:t>Соотноситься </a:t>
            </a:r>
            <a:r>
              <a:rPr lang="ru-RU" sz="3600" dirty="0">
                <a:latin typeface="Arial Narrow" pitchFamily="34" charset="0"/>
              </a:rPr>
              <a:t>с требованиями профильных министерств и ведомств, от которых зависят исчисление трудового стажа, начисление пенсий и т.п.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91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7058744" cy="1280890"/>
          </a:xfrm>
        </p:spPr>
        <p:txBody>
          <a:bodyPr>
            <a:noAutofit/>
          </a:bodyPr>
          <a:lstStyle/>
          <a:p>
            <a:r>
              <a:rPr lang="ru-RU" dirty="0">
                <a:latin typeface="Arial Narrow" pitchFamily="34" charset="0"/>
              </a:rPr>
              <a:t>Профессиональный стандарт педагога</a:t>
            </a:r>
            <a:br>
              <a:rPr lang="ru-RU" dirty="0">
                <a:latin typeface="Arial Narrow" pitchFamily="34" charset="0"/>
              </a:rPr>
            </a:br>
            <a:endParaRPr lang="ru-RU" dirty="0"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7" y="1412776"/>
            <a:ext cx="7418784" cy="44984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/>
              <a:t>1</a:t>
            </a:r>
            <a:r>
              <a:rPr lang="ru-RU" sz="2000" b="1" dirty="0"/>
              <a:t>.	Область применения. </a:t>
            </a:r>
          </a:p>
          <a:p>
            <a:r>
              <a:rPr lang="ru-RU" sz="2000" dirty="0"/>
              <a:t>Сфера дошкольного, начального и общего среднего образования. </a:t>
            </a:r>
            <a:endParaRPr lang="ru-RU" sz="2000" dirty="0" smtClean="0"/>
          </a:p>
          <a:p>
            <a:r>
              <a:rPr lang="ru-RU" sz="2000" dirty="0" smtClean="0"/>
              <a:t>Профессиональный </a:t>
            </a:r>
            <a:r>
              <a:rPr lang="ru-RU" sz="2000" dirty="0"/>
              <a:t>стандарт педагога может применяться:</a:t>
            </a:r>
          </a:p>
          <a:p>
            <a:pPr marL="0" indent="0">
              <a:buNone/>
            </a:pPr>
            <a:r>
              <a:rPr lang="ru-RU" sz="2000" dirty="0"/>
              <a:t>а) при приеме на работу в общеобразовательное учреждение на должность «педагог»;</a:t>
            </a:r>
          </a:p>
          <a:p>
            <a:pPr marL="0" indent="0">
              <a:buNone/>
            </a:pPr>
            <a:r>
              <a:rPr lang="ru-RU" sz="2000" dirty="0" smtClean="0"/>
              <a:t>б) </a:t>
            </a:r>
            <a:r>
              <a:rPr lang="ru-RU" sz="2000" dirty="0"/>
              <a:t>при проведении аттестации педагогов образовательных учреждений региональными органами исполнительной власти, осуществляющими управление в сфере образования;</a:t>
            </a:r>
          </a:p>
          <a:p>
            <a:pPr marL="0" indent="0">
              <a:buNone/>
            </a:pPr>
            <a:r>
              <a:rPr lang="ru-RU" sz="2000" dirty="0" smtClean="0"/>
              <a:t>в) </a:t>
            </a:r>
            <a:r>
              <a:rPr lang="ru-RU" sz="2000" dirty="0"/>
              <a:t>при проведении аттестации педагогов самими образовательными организациями, в случае предоставления им соответствующих полномочий.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362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1237</Words>
  <Application>Microsoft Office PowerPoint</Application>
  <PresentationFormat>Экран (4:3)</PresentationFormat>
  <Paragraphs>124</Paragraphs>
  <Slides>26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Arial Narrow</vt:lpstr>
      <vt:lpstr>Calibri</vt:lpstr>
      <vt:lpstr>Century Gothic</vt:lpstr>
      <vt:lpstr>Palatino</vt:lpstr>
      <vt:lpstr>Wingdings 3</vt:lpstr>
      <vt:lpstr>Легкий дым</vt:lpstr>
      <vt:lpstr> Профессиональный стандарт педагога как инструмент независимой оценки качества дошкольного образования</vt:lpstr>
      <vt:lpstr>Профстандарт – это результат трехстороннего соглашения работодателей, профсоюзов и самих работников, необходимый для решения жизненно важных задач в трудовой сфере.     </vt:lpstr>
      <vt:lpstr>Презентация PowerPoint</vt:lpstr>
      <vt:lpstr>Презентация PowerPoint</vt:lpstr>
      <vt:lpstr>Презентация PowerPoint</vt:lpstr>
      <vt:lpstr>Профстандарт педагога призван:</vt:lpstr>
      <vt:lpstr>Профессиональный стандарт педагога </vt:lpstr>
      <vt:lpstr>Стандарт должен:</vt:lpstr>
      <vt:lpstr>Профессиональный стандарт педагога </vt:lpstr>
      <vt:lpstr>Презентация PowerPoint</vt:lpstr>
      <vt:lpstr>Термины и определения применительно к педагогу </vt:lpstr>
      <vt:lpstr>Презентация PowerPoint</vt:lpstr>
      <vt:lpstr>Презентация PowerPoint</vt:lpstr>
      <vt:lpstr>Профессиональный стандарт педагога содержит 4 раздела: </vt:lpstr>
      <vt:lpstr>Содержание профстандарта педагога отражает: </vt:lpstr>
      <vt:lpstr>Структура стандарта профессиональной деятельности педагога</vt:lpstr>
      <vt:lpstr>Уровни группировки профессиональных ролей (должностей) в профессионально-квалификационные группы с учетом трудовых функций и профессиональных действий профстандарта педагога</vt:lpstr>
      <vt:lpstr>Структура (уровни) квалификаций в отрасли «Образование»</vt:lpstr>
      <vt:lpstr>Дифференциация уровней профстандарта</vt:lpstr>
      <vt:lpstr>Применение</vt:lpstr>
      <vt:lpstr>Профессиональные компетенции на примере педагога дошкольного образования (воспитателя), отражающие специфику работы на дошкольном уровне образования. </vt:lpstr>
      <vt:lpstr>Презентация PowerPoint</vt:lpstr>
      <vt:lpstr>Методы оценки выполнения требований профессионального стандарта педагога </vt:lpstr>
      <vt:lpstr>Презентация PowerPoint</vt:lpstr>
      <vt:lpstr>Сайт профстандарт педагога.рф </vt:lpstr>
      <vt:lpstr>Спасибо за Внимание! Удачи в Начинаниях!  Дорогу  Осилит  Идущий!..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Профстандарт педагога как оценка качества образования</dc:title>
  <dc:creator>comp40</dc:creator>
  <cp:lastModifiedBy>Ольга</cp:lastModifiedBy>
  <cp:revision>36</cp:revision>
  <dcterms:created xsi:type="dcterms:W3CDTF">2015-02-03T12:21:59Z</dcterms:created>
  <dcterms:modified xsi:type="dcterms:W3CDTF">2017-01-09T18:17:29Z</dcterms:modified>
</cp:coreProperties>
</file>