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79" r:id="rId4"/>
    <p:sldId id="280" r:id="rId5"/>
    <p:sldId id="282" r:id="rId6"/>
    <p:sldId id="281" r:id="rId7"/>
    <p:sldId id="283" r:id="rId8"/>
    <p:sldId id="284" r:id="rId9"/>
    <p:sldId id="285" r:id="rId10"/>
    <p:sldId id="286" r:id="rId11"/>
    <p:sldId id="287" r:id="rId12"/>
    <p:sldId id="290" r:id="rId13"/>
    <p:sldId id="288" r:id="rId14"/>
    <p:sldId id="289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314" r:id="rId39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B19D"/>
    <a:srgbClr val="35759D"/>
    <a:srgbClr val="000000"/>
    <a:srgbClr val="FFFF00"/>
    <a:srgbClr val="B3D3EA"/>
    <a:srgbClr val="78ADC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610" autoAdjust="0"/>
    <p:restoredTop sz="95596" autoAdjust="0"/>
  </p:normalViewPr>
  <p:slideViewPr>
    <p:cSldViewPr>
      <p:cViewPr>
        <p:scale>
          <a:sx n="70" d="100"/>
          <a:sy n="70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374C0C3-903C-40FF-BB58-56890C104C3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91100E-6DAC-4E93-B511-769DE3F2087C}" type="slidenum">
              <a:rPr lang="en-US"/>
              <a:pPr/>
              <a:t>1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ACC5DC-043A-45A8-A18B-59C089107CED}" type="slidenum">
              <a:rPr lang="en-US"/>
              <a:pPr/>
              <a:t>36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CD241F-CD8C-4826-8BBA-916E2EA89154}" type="slidenum">
              <a:rPr lang="en-US"/>
              <a:pPr/>
              <a:t>2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ACC5DC-043A-45A8-A18B-59C089107CED}" type="slidenum">
              <a:rPr lang="en-US"/>
              <a:pPr/>
              <a:t>3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ACC5DC-043A-45A8-A18B-59C089107CED}" type="slidenum">
              <a:rPr lang="en-US"/>
              <a:pPr/>
              <a:t>5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ACC5DC-043A-45A8-A18B-59C089107CED}" type="slidenum">
              <a:rPr lang="en-US"/>
              <a:pPr/>
              <a:t>9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ACC5DC-043A-45A8-A18B-59C089107CED}" type="slidenum">
              <a:rPr lang="en-US"/>
              <a:pPr/>
              <a:t>14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ACC5DC-043A-45A8-A18B-59C089107CED}" type="slidenum">
              <a:rPr lang="en-US"/>
              <a:pPr/>
              <a:t>19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ACC5DC-043A-45A8-A18B-59C089107CED}" type="slidenum">
              <a:rPr lang="en-US"/>
              <a:pPr/>
              <a:t>24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ACC5DC-043A-45A8-A18B-59C089107CED}" type="slidenum">
              <a:rPr lang="en-US"/>
              <a:pPr/>
              <a:t>30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114925" y="2800350"/>
            <a:ext cx="3495675" cy="704850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114925" y="3752850"/>
            <a:ext cx="3495675" cy="685800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99263" y="438150"/>
            <a:ext cx="1887537" cy="58102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33475" y="438150"/>
            <a:ext cx="5513388" cy="58102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33475" y="1905000"/>
            <a:ext cx="35814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67275" y="1905000"/>
            <a:ext cx="35814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38275" y="438150"/>
            <a:ext cx="7248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33475" y="1905000"/>
            <a:ext cx="7315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sz="1400" dirty="0" smtClean="0">
                <a:solidFill>
                  <a:srgbClr val="7030A0"/>
                </a:solidFill>
              </a:rPr>
              <a:t>Руководитель КМО: </a:t>
            </a:r>
            <a:br>
              <a:rPr lang="ru-RU" sz="1400" dirty="0" smtClean="0">
                <a:solidFill>
                  <a:srgbClr val="7030A0"/>
                </a:solidFill>
              </a:rPr>
            </a:br>
            <a:r>
              <a:rPr lang="ru-RU" sz="1400" dirty="0" smtClean="0">
                <a:solidFill>
                  <a:srgbClr val="7030A0"/>
                </a:solidFill>
              </a:rPr>
              <a:t>Алексеева В.Ю.</a:t>
            </a:r>
          </a:p>
          <a:p>
            <a:endParaRPr lang="ru-RU" dirty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143504" y="2786058"/>
            <a:ext cx="3495675" cy="704850"/>
          </a:xfrm>
        </p:spPr>
        <p:txBody>
          <a:bodyPr/>
          <a:lstStyle/>
          <a:p>
            <a:r>
              <a:rPr lang="ru-RU" sz="2800" dirty="0" smtClean="0">
                <a:solidFill>
                  <a:srgbClr val="002060"/>
                </a:solidFill>
              </a:rPr>
              <a:t>Анализ работы КМО Южного куста 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857232"/>
            <a:ext cx="4040188" cy="131764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4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Младшая группа с 1,5 до 3 лет «Дружная семейка»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(</a:t>
            </a:r>
            <a:r>
              <a:rPr lang="ru-RU" sz="1400" i="1" dirty="0" err="1">
                <a:solidFill>
                  <a:srgbClr val="002060"/>
                </a:solidFill>
              </a:rPr>
              <a:t>Фаткиева</a:t>
            </a:r>
            <a:r>
              <a:rPr lang="ru-RU" sz="1400" i="1" dirty="0">
                <a:solidFill>
                  <a:srgbClr val="002060"/>
                </a:solidFill>
              </a:rPr>
              <a:t> </a:t>
            </a:r>
            <a:r>
              <a:rPr lang="ru-RU" sz="1400" i="1" dirty="0" err="1">
                <a:solidFill>
                  <a:srgbClr val="002060"/>
                </a:solidFill>
              </a:rPr>
              <a:t>Эльмера</a:t>
            </a:r>
            <a:r>
              <a:rPr lang="ru-RU" sz="1400" i="1" dirty="0">
                <a:solidFill>
                  <a:srgbClr val="002060"/>
                </a:solidFill>
              </a:rPr>
              <a:t> </a:t>
            </a:r>
            <a:r>
              <a:rPr lang="ru-RU" sz="1400" i="1" dirty="0" err="1">
                <a:solidFill>
                  <a:srgbClr val="002060"/>
                </a:solidFill>
              </a:rPr>
              <a:t>Касимовна</a:t>
            </a:r>
            <a:r>
              <a:rPr lang="ru-RU" sz="1400" i="1" dirty="0">
                <a:solidFill>
                  <a:srgbClr val="002060"/>
                </a:solidFill>
              </a:rPr>
              <a:t>, </a:t>
            </a:r>
            <a:r>
              <a:rPr lang="ru-RU" sz="14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воспитатель МКДОУ </a:t>
            </a:r>
            <a:r>
              <a:rPr lang="ru-RU" sz="1400" i="1" dirty="0" err="1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Бугалышский</a:t>
            </a:r>
            <a:r>
              <a:rPr lang="ru-RU" sz="14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детский сад №2)</a:t>
            </a:r>
          </a:p>
          <a:p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DSCN978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85720" y="2357430"/>
            <a:ext cx="2296328" cy="1722246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857232"/>
            <a:ext cx="4041775" cy="131764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4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во 2 младшей группе с 2 до 3 лет «Путешествие в сказку Теремок»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(</a:t>
            </a:r>
            <a:r>
              <a:rPr lang="ru-RU" sz="1400" i="1" dirty="0" err="1">
                <a:solidFill>
                  <a:srgbClr val="002060"/>
                </a:solidFill>
              </a:rPr>
              <a:t>Бегаева</a:t>
            </a:r>
            <a:r>
              <a:rPr lang="ru-RU" sz="1400" i="1" dirty="0">
                <a:solidFill>
                  <a:srgbClr val="002060"/>
                </a:solidFill>
              </a:rPr>
              <a:t> Алена Сергеевна, </a:t>
            </a:r>
            <a:r>
              <a:rPr lang="ru-RU" sz="14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воспитатель МКДОУ </a:t>
            </a:r>
            <a:r>
              <a:rPr lang="ru-RU" sz="1400" i="1" dirty="0" err="1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Бугалышский</a:t>
            </a:r>
            <a:r>
              <a:rPr lang="ru-RU" sz="14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детский сад №2)</a:t>
            </a:r>
            <a:endParaRPr lang="ru-RU" sz="1400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DSCN978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1500166" y="4214818"/>
            <a:ext cx="2952771" cy="2214578"/>
          </a:xfrm>
        </p:spPr>
      </p:pic>
      <p:pic>
        <p:nvPicPr>
          <p:cNvPr id="9" name="Рисунок 8" descr="DSCN97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357430"/>
            <a:ext cx="2857488" cy="2143116"/>
          </a:xfrm>
          <a:prstGeom prst="rect">
            <a:avLst/>
          </a:prstGeom>
        </p:spPr>
      </p:pic>
      <p:pic>
        <p:nvPicPr>
          <p:cNvPr id="10" name="Рисунок 9" descr="DSCN979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9322" y="4429132"/>
            <a:ext cx="2952738" cy="2214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928670"/>
            <a:ext cx="4040188" cy="1246205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4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Средняя  группа с 4 до 5 лет «Страна игрушек»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(</a:t>
            </a:r>
            <a:r>
              <a:rPr lang="ru-RU" sz="1400" i="1" dirty="0" err="1">
                <a:solidFill>
                  <a:srgbClr val="002060"/>
                </a:solidFill>
              </a:rPr>
              <a:t>Шаяхматова</a:t>
            </a:r>
            <a:r>
              <a:rPr lang="ru-RU" sz="1400" i="1" dirty="0">
                <a:solidFill>
                  <a:srgbClr val="002060"/>
                </a:solidFill>
              </a:rPr>
              <a:t> </a:t>
            </a:r>
            <a:r>
              <a:rPr lang="ru-RU" sz="1400" i="1" dirty="0" err="1">
                <a:solidFill>
                  <a:srgbClr val="002060"/>
                </a:solidFill>
              </a:rPr>
              <a:t>Радмила</a:t>
            </a:r>
            <a:r>
              <a:rPr lang="ru-RU" sz="1400" i="1" dirty="0">
                <a:solidFill>
                  <a:srgbClr val="002060"/>
                </a:solidFill>
              </a:rPr>
              <a:t> </a:t>
            </a:r>
            <a:r>
              <a:rPr lang="ru-RU" sz="1400" i="1" dirty="0" err="1">
                <a:solidFill>
                  <a:srgbClr val="002060"/>
                </a:solidFill>
              </a:rPr>
              <a:t>Рашитовна</a:t>
            </a:r>
            <a:r>
              <a:rPr lang="ru-RU" sz="1400" i="1" dirty="0">
                <a:solidFill>
                  <a:srgbClr val="002060"/>
                </a:solidFill>
              </a:rPr>
              <a:t>, </a:t>
            </a:r>
            <a:r>
              <a:rPr lang="ru-RU" sz="14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воспитатель МКДОУ </a:t>
            </a:r>
            <a:r>
              <a:rPr lang="ru-RU" sz="1400" i="1" dirty="0" err="1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Бугалышский</a:t>
            </a:r>
            <a:r>
              <a:rPr lang="ru-RU" sz="14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детский сад №2)</a:t>
            </a:r>
            <a:endParaRPr lang="ru-RU" sz="1400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Содержимое 6" descr="DSCN978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14282" y="2357430"/>
            <a:ext cx="2286016" cy="1714512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928670"/>
            <a:ext cx="4041775" cy="1246205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4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Старшая  группа с 5 до 6 лет «Зимушка-зима»</a:t>
            </a:r>
          </a:p>
          <a:p>
            <a:r>
              <a:rPr lang="ru-RU" sz="14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(</a:t>
            </a:r>
            <a:r>
              <a:rPr lang="ru-RU" sz="1400" i="1" dirty="0" err="1">
                <a:solidFill>
                  <a:srgbClr val="002060"/>
                </a:solidFill>
              </a:rPr>
              <a:t>Мусихина</a:t>
            </a:r>
            <a:r>
              <a:rPr lang="ru-RU" sz="1400" i="1" dirty="0">
                <a:solidFill>
                  <a:srgbClr val="002060"/>
                </a:solidFill>
              </a:rPr>
              <a:t> Людмила Борисовна,</a:t>
            </a:r>
            <a:r>
              <a:rPr lang="ru-RU" sz="14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воспитатель МКДОУ </a:t>
            </a:r>
            <a:r>
              <a:rPr lang="ru-RU" sz="1400" i="1" dirty="0" err="1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Бугалышский</a:t>
            </a:r>
            <a:r>
              <a:rPr lang="ru-RU" sz="14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детский сад№2)</a:t>
            </a:r>
            <a:endParaRPr lang="ru-RU" sz="1400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Содержимое 7" descr="DSCN979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1071538" y="4143380"/>
            <a:ext cx="3238524" cy="2428892"/>
          </a:xfrm>
        </p:spPr>
      </p:pic>
      <p:pic>
        <p:nvPicPr>
          <p:cNvPr id="9" name="Рисунок 8" descr="DSCN98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496" y="2357430"/>
            <a:ext cx="2857520" cy="2143140"/>
          </a:xfrm>
          <a:prstGeom prst="rect">
            <a:avLst/>
          </a:prstGeom>
        </p:spPr>
      </p:pic>
      <p:pic>
        <p:nvPicPr>
          <p:cNvPr id="10" name="Рисунок 9" descr="DSCN98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7884" y="4500570"/>
            <a:ext cx="2762237" cy="20716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928670"/>
            <a:ext cx="4040188" cy="1246205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4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Средняя  группа с 4 до 5 лет «Страна игрушек»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(</a:t>
            </a:r>
            <a:r>
              <a:rPr lang="ru-RU" sz="1400" i="1" dirty="0" err="1">
                <a:solidFill>
                  <a:srgbClr val="002060"/>
                </a:solidFill>
              </a:rPr>
              <a:t>Шаяхматова</a:t>
            </a:r>
            <a:r>
              <a:rPr lang="ru-RU" sz="1400" i="1" dirty="0">
                <a:solidFill>
                  <a:srgbClr val="002060"/>
                </a:solidFill>
              </a:rPr>
              <a:t> </a:t>
            </a:r>
            <a:r>
              <a:rPr lang="ru-RU" sz="1400" i="1" dirty="0" err="1">
                <a:solidFill>
                  <a:srgbClr val="002060"/>
                </a:solidFill>
              </a:rPr>
              <a:t>Радмила</a:t>
            </a:r>
            <a:r>
              <a:rPr lang="ru-RU" sz="1400" i="1" dirty="0">
                <a:solidFill>
                  <a:srgbClr val="002060"/>
                </a:solidFill>
              </a:rPr>
              <a:t> </a:t>
            </a:r>
            <a:r>
              <a:rPr lang="ru-RU" sz="1400" i="1" dirty="0" err="1">
                <a:solidFill>
                  <a:srgbClr val="002060"/>
                </a:solidFill>
              </a:rPr>
              <a:t>Рашитовна</a:t>
            </a:r>
            <a:r>
              <a:rPr lang="ru-RU" sz="1400" i="1" dirty="0">
                <a:solidFill>
                  <a:srgbClr val="002060"/>
                </a:solidFill>
              </a:rPr>
              <a:t>, </a:t>
            </a:r>
            <a:r>
              <a:rPr lang="ru-RU" sz="14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воспитатель МКДОУ </a:t>
            </a:r>
            <a:r>
              <a:rPr lang="ru-RU" sz="1400" i="1" dirty="0" err="1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Бугалышский</a:t>
            </a:r>
            <a:r>
              <a:rPr lang="ru-RU" sz="14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детский сад №2)</a:t>
            </a:r>
            <a:endParaRPr lang="ru-RU" sz="1400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Содержимое 6" descr="DSCN978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14282" y="2357430"/>
            <a:ext cx="2286016" cy="1714512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928670"/>
            <a:ext cx="4041775" cy="1246205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4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Старшая  группа с 5 до 6 лет «Зимушка-зима»</a:t>
            </a:r>
          </a:p>
          <a:p>
            <a:r>
              <a:rPr lang="ru-RU" sz="14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(</a:t>
            </a:r>
            <a:r>
              <a:rPr lang="ru-RU" sz="1400" i="1" dirty="0" err="1">
                <a:solidFill>
                  <a:srgbClr val="002060"/>
                </a:solidFill>
              </a:rPr>
              <a:t>Мусихина</a:t>
            </a:r>
            <a:r>
              <a:rPr lang="ru-RU" sz="1400" i="1" dirty="0">
                <a:solidFill>
                  <a:srgbClr val="002060"/>
                </a:solidFill>
              </a:rPr>
              <a:t> Людмила Борисовна,</a:t>
            </a:r>
            <a:r>
              <a:rPr lang="ru-RU" sz="14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воспитатель МКДОУ </a:t>
            </a:r>
            <a:r>
              <a:rPr lang="ru-RU" sz="1400" i="1" dirty="0" err="1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Бугалышский</a:t>
            </a:r>
            <a:r>
              <a:rPr lang="ru-RU" sz="14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детский сад№2)</a:t>
            </a:r>
            <a:endParaRPr lang="ru-RU" sz="1400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Содержимое 7" descr="DSCN9799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1071538" y="4143380"/>
            <a:ext cx="3238524" cy="2428892"/>
          </a:xfrm>
        </p:spPr>
      </p:pic>
      <p:pic>
        <p:nvPicPr>
          <p:cNvPr id="9" name="Рисунок 8" descr="DSCN98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00496" y="2357430"/>
            <a:ext cx="2857520" cy="2143140"/>
          </a:xfrm>
          <a:prstGeom prst="rect">
            <a:avLst/>
          </a:prstGeom>
        </p:spPr>
      </p:pic>
      <p:pic>
        <p:nvPicPr>
          <p:cNvPr id="10" name="Рисунок 9" descr="DSCN98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7884" y="4500570"/>
            <a:ext cx="2762237" cy="20716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857232"/>
            <a:ext cx="8258204" cy="131764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Подготовительная группа с 6 до 7 лет «В поисках сокровищ»</a:t>
            </a:r>
          </a:p>
          <a:p>
            <a:r>
              <a:rPr lang="ru-RU" sz="1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(</a:t>
            </a:r>
            <a:r>
              <a:rPr lang="ru-RU" sz="1800" i="1" dirty="0" err="1">
                <a:solidFill>
                  <a:srgbClr val="002060"/>
                </a:solidFill>
              </a:rPr>
              <a:t>Шурманова</a:t>
            </a:r>
            <a:r>
              <a:rPr lang="ru-RU" sz="1800" i="1" dirty="0">
                <a:solidFill>
                  <a:srgbClr val="002060"/>
                </a:solidFill>
              </a:rPr>
              <a:t> Жанна Викторовна, </a:t>
            </a:r>
            <a:r>
              <a:rPr lang="ru-RU" sz="18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воспитатель МКДОУ </a:t>
            </a:r>
            <a:r>
              <a:rPr lang="ru-RU" sz="1800" i="1" dirty="0" err="1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Бугалышский</a:t>
            </a:r>
            <a:r>
              <a:rPr lang="ru-RU" sz="18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детский сад №2)</a:t>
            </a:r>
            <a:endParaRPr lang="ru-RU" sz="1800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DSCN981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928803"/>
            <a:ext cx="69851" cy="7143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DSCN982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072198" y="2634853"/>
            <a:ext cx="2614602" cy="1960951"/>
          </a:xfrm>
        </p:spPr>
      </p:pic>
      <p:pic>
        <p:nvPicPr>
          <p:cNvPr id="9" name="Рисунок 8" descr="DSCN98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4500570"/>
            <a:ext cx="2857488" cy="2143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56" y="571481"/>
            <a:ext cx="6934200" cy="71438"/>
          </a:xfrm>
        </p:spPr>
        <p:txBody>
          <a:bodyPr/>
          <a:lstStyle/>
          <a:p>
            <a:pPr algn="ctr"/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20" y="714356"/>
            <a:ext cx="8572560" cy="5857916"/>
          </a:xfrm>
        </p:spPr>
        <p:txBody>
          <a:bodyPr/>
          <a:lstStyle/>
          <a:p>
            <a:pPr algn="ctr"/>
            <a:r>
              <a:rPr lang="ru-RU" sz="1800" b="1" dirty="0" smtClean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            Заседание </a:t>
            </a:r>
            <a:r>
              <a:rPr lang="ru-RU" sz="1800" b="1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КМО №2 в МКДОУ </a:t>
            </a:r>
            <a:r>
              <a:rPr lang="ru-RU" sz="1800" b="1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Бугалышский</a:t>
            </a:r>
            <a:r>
              <a:rPr lang="ru-RU" sz="1800" b="1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детский сад №2 </a:t>
            </a:r>
            <a:endParaRPr lang="ru-RU" sz="1800" b="1" dirty="0" smtClean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  <a:p>
            <a:pPr algn="ctr">
              <a:buNone/>
            </a:pPr>
            <a:r>
              <a:rPr lang="ru-RU" sz="1800" b="1" dirty="0" smtClean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от13 </a:t>
            </a:r>
            <a:r>
              <a:rPr lang="ru-RU" sz="1800" b="1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февраля 2018 года.</a:t>
            </a:r>
            <a:endParaRPr lang="ru-RU" sz="180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ru-RU" sz="24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                         Показ </a:t>
            </a:r>
            <a:r>
              <a:rPr lang="ru-RU" sz="24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НОД по физическому развитию</a:t>
            </a:r>
            <a:r>
              <a:rPr lang="ru-RU" sz="24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pPr>
              <a:buNone/>
            </a:pPr>
            <a:endParaRPr lang="ru-RU" sz="24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2 </a:t>
            </a:r>
            <a:r>
              <a:rPr lang="ru-RU" sz="20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младшая </a:t>
            </a:r>
            <a:r>
              <a:rPr lang="ru-RU" sz="20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группе «Мы – спортсмены</a:t>
            </a:r>
            <a:r>
              <a:rPr lang="ru-RU" sz="20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!»</a:t>
            </a:r>
            <a:endParaRPr lang="ru-RU" sz="20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 (</a:t>
            </a:r>
            <a:r>
              <a:rPr lang="ru-RU" sz="2000" b="1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Янбахтина</a:t>
            </a:r>
            <a:r>
              <a:rPr lang="ru-RU" sz="20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Валентина Валерьевна</a:t>
            </a:r>
            <a:r>
              <a:rPr lang="ru-RU" sz="20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20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инструктор по </a:t>
            </a:r>
            <a:r>
              <a:rPr lang="ru-RU" sz="2000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физо</a:t>
            </a:r>
            <a:r>
              <a:rPr lang="ru-RU" sz="20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МКДОУ Большетавринский детский сад №1 – филиал Сарсинский  детский сад)</a:t>
            </a:r>
            <a:endParaRPr lang="ru-RU" sz="20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старшая </a:t>
            </a:r>
            <a:r>
              <a:rPr lang="ru-RU" sz="20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группа «Письмо от мальчика»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(</a:t>
            </a:r>
            <a:r>
              <a:rPr lang="ru-RU" sz="20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Мишина Надежда Николаевна</a:t>
            </a:r>
            <a:r>
              <a:rPr lang="ru-RU" sz="20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, инструктор по </a:t>
            </a:r>
            <a:r>
              <a:rPr lang="ru-RU" sz="2000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физо</a:t>
            </a:r>
            <a:r>
              <a:rPr lang="ru-RU" sz="20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МКДОУ Большетавринский детский сад №1) </a:t>
            </a:r>
            <a:endParaRPr lang="ru-RU" sz="20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подготовительная группа «Юный пожарный»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(</a:t>
            </a:r>
            <a:r>
              <a:rPr lang="ru-RU" sz="2000" b="1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Игошева</a:t>
            </a:r>
            <a:r>
              <a:rPr lang="ru-RU" sz="20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Татьяна Витальевна</a:t>
            </a:r>
            <a:r>
              <a:rPr lang="ru-RU" sz="20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, инструктор по </a:t>
            </a:r>
            <a:r>
              <a:rPr lang="ru-RU" sz="2000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физо</a:t>
            </a:r>
            <a:r>
              <a:rPr lang="ru-RU" sz="20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МКДОУ </a:t>
            </a:r>
            <a:r>
              <a:rPr lang="ru-RU" sz="2000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Бугалышский</a:t>
            </a:r>
            <a:r>
              <a:rPr lang="ru-RU" sz="20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детский сад №2)</a:t>
            </a:r>
            <a:endParaRPr lang="ru-RU" sz="20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 lvl="0"/>
            <a:endParaRPr lang="ru-RU" sz="14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857232"/>
            <a:ext cx="8258204" cy="131764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                      2 младшая группе «Мы – спортсмены!»</a:t>
            </a:r>
          </a:p>
          <a:p>
            <a:r>
              <a:rPr lang="ru-RU" sz="1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 (</a:t>
            </a:r>
            <a:r>
              <a:rPr lang="ru-RU" sz="1800" i="1" dirty="0" err="1">
                <a:solidFill>
                  <a:srgbClr val="002060"/>
                </a:solidFill>
              </a:rPr>
              <a:t>Янбахтина</a:t>
            </a:r>
            <a:r>
              <a:rPr lang="ru-RU" sz="1800" i="1" dirty="0">
                <a:solidFill>
                  <a:srgbClr val="002060"/>
                </a:solidFill>
              </a:rPr>
              <a:t> Валентина Валерьевна</a:t>
            </a:r>
            <a:r>
              <a:rPr lang="ru-RU" sz="1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8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инструктор по </a:t>
            </a:r>
            <a:r>
              <a:rPr lang="ru-RU" sz="1800" i="1" dirty="0" err="1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физо</a:t>
            </a:r>
            <a:r>
              <a:rPr lang="ru-RU" sz="18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МКДОУ Большетавринский детский сад №1 – филиал Сарсинский  детский сад)</a:t>
            </a:r>
            <a:endParaRPr lang="ru-RU" sz="1800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DSCN981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928803"/>
            <a:ext cx="69851" cy="7143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DSCN982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072198" y="2634853"/>
            <a:ext cx="2614601" cy="1960951"/>
          </a:xfrm>
        </p:spPr>
      </p:pic>
      <p:pic>
        <p:nvPicPr>
          <p:cNvPr id="9" name="Рисунок 8" descr="DSCN98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4500570"/>
            <a:ext cx="2857488" cy="2143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857232"/>
            <a:ext cx="8258204" cy="131764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старшая группа «Письмо от мальчика»</a:t>
            </a:r>
          </a:p>
          <a:p>
            <a:r>
              <a:rPr lang="ru-RU" sz="1800" i="1" dirty="0">
                <a:solidFill>
                  <a:srgbClr val="002060"/>
                </a:solidFill>
              </a:rPr>
              <a:t>     (Мишина Надежда Николаевна</a:t>
            </a:r>
            <a:r>
              <a:rPr lang="ru-RU" sz="18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, инструктор по </a:t>
            </a:r>
            <a:r>
              <a:rPr lang="ru-RU" sz="1800" i="1" dirty="0" err="1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физо</a:t>
            </a:r>
            <a:r>
              <a:rPr lang="ru-RU" sz="18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МКДОУ Большетавринский детский сад №1) </a:t>
            </a:r>
            <a:endParaRPr lang="ru-RU" sz="1800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DSCN981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928803"/>
            <a:ext cx="69851" cy="7143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DSCN982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072198" y="2634853"/>
            <a:ext cx="2614601" cy="1960951"/>
          </a:xfrm>
        </p:spPr>
      </p:pic>
      <p:pic>
        <p:nvPicPr>
          <p:cNvPr id="9" name="Рисунок 8" descr="DSCN98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4500570"/>
            <a:ext cx="2857488" cy="2143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857232"/>
            <a:ext cx="8258204" cy="131764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подготовительная группа «Юный пожарный»</a:t>
            </a:r>
          </a:p>
          <a:p>
            <a:r>
              <a:rPr lang="ru-RU" sz="1800" i="1" dirty="0">
                <a:solidFill>
                  <a:srgbClr val="002060"/>
                </a:solidFill>
              </a:rPr>
              <a:t>     (</a:t>
            </a:r>
            <a:r>
              <a:rPr lang="ru-RU" sz="1800" i="1" dirty="0" err="1">
                <a:solidFill>
                  <a:srgbClr val="002060"/>
                </a:solidFill>
              </a:rPr>
              <a:t>Игошева</a:t>
            </a:r>
            <a:r>
              <a:rPr lang="ru-RU" sz="1800" i="1" dirty="0">
                <a:solidFill>
                  <a:srgbClr val="002060"/>
                </a:solidFill>
              </a:rPr>
              <a:t> Татьяна Витальевна</a:t>
            </a:r>
            <a:r>
              <a:rPr lang="ru-RU" sz="18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, инструктор по </a:t>
            </a:r>
            <a:r>
              <a:rPr lang="ru-RU" sz="1800" i="1" dirty="0" err="1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физо</a:t>
            </a:r>
            <a:r>
              <a:rPr lang="ru-RU" sz="18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МКДОУ </a:t>
            </a:r>
            <a:r>
              <a:rPr lang="ru-RU" sz="1800" i="1" dirty="0" err="1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Бугалышский</a:t>
            </a:r>
            <a:r>
              <a:rPr lang="ru-RU" sz="18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детский сад №2)</a:t>
            </a:r>
            <a:endParaRPr lang="ru-RU" sz="1800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DSCN981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42844" y="2000240"/>
            <a:ext cx="3153584" cy="236518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928803"/>
            <a:ext cx="69851" cy="7143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DSCN982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357950" y="1643050"/>
            <a:ext cx="2614601" cy="1960951"/>
          </a:xfrm>
        </p:spPr>
      </p:pic>
      <p:pic>
        <p:nvPicPr>
          <p:cNvPr id="9" name="Рисунок 8" descr="DSCN98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2643182"/>
            <a:ext cx="2857488" cy="2143116"/>
          </a:xfrm>
          <a:prstGeom prst="rect">
            <a:avLst/>
          </a:prstGeom>
        </p:spPr>
      </p:pic>
      <p:pic>
        <p:nvPicPr>
          <p:cNvPr id="10" name="Рисунок 9" descr="DSCN98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4500570"/>
            <a:ext cx="2762237" cy="2071678"/>
          </a:xfrm>
          <a:prstGeom prst="rect">
            <a:avLst/>
          </a:prstGeom>
        </p:spPr>
      </p:pic>
      <p:pic>
        <p:nvPicPr>
          <p:cNvPr id="11" name="Рисунок 10" descr="DSCN98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43636" y="4429132"/>
            <a:ext cx="2762237" cy="20716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85796" y="571480"/>
            <a:ext cx="8258204" cy="71435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800" dirty="0">
                <a:solidFill>
                  <a:srgbClr val="002060"/>
                </a:solidFill>
              </a:rPr>
              <a:t>Анализ показов НОД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DSCN981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42844" y="2000240"/>
            <a:ext cx="3153584" cy="236518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928803"/>
            <a:ext cx="69851" cy="7143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DSCN982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357950" y="1643050"/>
            <a:ext cx="2614601" cy="1960950"/>
          </a:xfrm>
        </p:spPr>
      </p:pic>
      <p:pic>
        <p:nvPicPr>
          <p:cNvPr id="9" name="Рисунок 8" descr="DSCN98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2643182"/>
            <a:ext cx="2857488" cy="2143116"/>
          </a:xfrm>
          <a:prstGeom prst="rect">
            <a:avLst/>
          </a:prstGeom>
        </p:spPr>
      </p:pic>
      <p:pic>
        <p:nvPicPr>
          <p:cNvPr id="10" name="Рисунок 9" descr="DSCN98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4500570"/>
            <a:ext cx="2762237" cy="2071677"/>
          </a:xfrm>
          <a:prstGeom prst="rect">
            <a:avLst/>
          </a:prstGeom>
        </p:spPr>
      </p:pic>
      <p:pic>
        <p:nvPicPr>
          <p:cNvPr id="11" name="Рисунок 10" descr="DSCN98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43636" y="4429132"/>
            <a:ext cx="2762237" cy="20716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56" y="571481"/>
            <a:ext cx="6934200" cy="71438"/>
          </a:xfrm>
        </p:spPr>
        <p:txBody>
          <a:bodyPr/>
          <a:lstStyle/>
          <a:p>
            <a:pPr algn="ctr"/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20" y="714356"/>
            <a:ext cx="8572560" cy="5857916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  Заседание </a:t>
            </a:r>
            <a:r>
              <a:rPr lang="ru-RU" sz="2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КМО №  3 в МКДОУ </a:t>
            </a:r>
            <a:r>
              <a:rPr lang="ru-RU" sz="2000" b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Бугалышский</a:t>
            </a:r>
            <a:r>
              <a:rPr lang="ru-RU" sz="2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детский сад №2 </a:t>
            </a:r>
            <a:endParaRPr lang="ru-RU" sz="2000" b="1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от28 </a:t>
            </a:r>
            <a:r>
              <a:rPr lang="ru-RU" sz="2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февраля  2018 года.</a:t>
            </a:r>
            <a:endParaRPr lang="ru-RU" sz="20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r>
              <a:rPr lang="ru-RU" sz="18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Тема: «Организация совместной деятельности детей и взрослых в ДОО»</a:t>
            </a:r>
            <a:endParaRPr lang="ru-RU" sz="18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ru-RU" sz="1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         </a:t>
            </a:r>
            <a:r>
              <a:rPr lang="ru-RU" sz="18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Открытый показ непосредственно образовательной </a:t>
            </a:r>
            <a:r>
              <a:rPr lang="ru-RU" sz="1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деятельности</a:t>
            </a:r>
          </a:p>
          <a:p>
            <a:pPr>
              <a:buNone/>
            </a:pPr>
            <a:r>
              <a:rPr lang="ru-RU" sz="1800" dirty="0">
                <a:solidFill>
                  <a:srgbClr val="002060"/>
                </a:solidFill>
              </a:rPr>
              <a:t> </a:t>
            </a:r>
            <a:r>
              <a:rPr lang="ru-RU" sz="1800" dirty="0" smtClean="0">
                <a:solidFill>
                  <a:srgbClr val="002060"/>
                </a:solidFill>
              </a:rPr>
              <a:t>                               </a:t>
            </a:r>
            <a:r>
              <a:rPr lang="ru-RU" sz="1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           музыкальных руководителей (НОД</a:t>
            </a:r>
            <a:r>
              <a:rPr lang="ru-RU" sz="18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):</a:t>
            </a:r>
          </a:p>
          <a:p>
            <a:r>
              <a:rPr lang="ru-RU" sz="1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 </a:t>
            </a:r>
            <a:r>
              <a:rPr lang="ru-RU" sz="18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младшей группе  «Тихо-громко»</a:t>
            </a:r>
          </a:p>
          <a:p>
            <a:pPr>
              <a:buNone/>
            </a:pPr>
            <a:r>
              <a:rPr lang="ru-RU" sz="1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 (</a:t>
            </a:r>
            <a:r>
              <a:rPr lang="ru-RU" sz="1800" b="1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Янбахтина</a:t>
            </a:r>
            <a:r>
              <a:rPr lang="ru-RU" sz="18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Алевтина Ивановна, </a:t>
            </a:r>
            <a:r>
              <a:rPr lang="ru-RU" sz="18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музыкальный руководитель МКДОУ Большетавринский детский сад №1 – филиал Сарсинский  детский сад)</a:t>
            </a:r>
            <a:endParaRPr lang="ru-RU" sz="18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r>
              <a:rPr lang="ru-RU" sz="1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 </a:t>
            </a:r>
            <a:r>
              <a:rPr lang="ru-RU" sz="18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старшей группе «Звуки музыки»</a:t>
            </a:r>
          </a:p>
          <a:p>
            <a:pPr>
              <a:buNone/>
            </a:pPr>
            <a:r>
              <a:rPr lang="ru-RU" sz="18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(</a:t>
            </a:r>
            <a:r>
              <a:rPr lang="ru-RU" sz="1800" b="1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Иваева</a:t>
            </a:r>
            <a:r>
              <a:rPr lang="ru-RU" sz="18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Наталья Михайловна</a:t>
            </a:r>
            <a:r>
              <a:rPr lang="ru-RU" sz="18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8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8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музыкальный руководитель  МКДОУ </a:t>
            </a:r>
            <a:r>
              <a:rPr lang="ru-RU" sz="1800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Бугалышский</a:t>
            </a:r>
            <a:r>
              <a:rPr lang="ru-RU" sz="18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детский сад №2)</a:t>
            </a:r>
            <a:endParaRPr lang="ru-RU" sz="18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r>
              <a:rPr lang="ru-RU" sz="1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 </a:t>
            </a:r>
            <a:r>
              <a:rPr lang="ru-RU" sz="18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подготовительной группе с 6 до 7 лет «Подружитесь с ритмом»</a:t>
            </a:r>
          </a:p>
          <a:p>
            <a:pPr>
              <a:buNone/>
            </a:pPr>
            <a:r>
              <a:rPr lang="ru-RU" sz="18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 (</a:t>
            </a:r>
            <a:r>
              <a:rPr lang="ru-RU" sz="1800" b="1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Есина</a:t>
            </a:r>
            <a:r>
              <a:rPr lang="ru-RU" sz="18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Марина Валерьевна</a:t>
            </a:r>
            <a:r>
              <a:rPr lang="ru-RU" sz="18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, музыкальный руководитель  МКДОУ </a:t>
            </a:r>
            <a:r>
              <a:rPr lang="ru-RU" sz="1800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Бугалышский</a:t>
            </a:r>
            <a:r>
              <a:rPr lang="ru-RU" sz="18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детский сад №2 – филиал </a:t>
            </a:r>
            <a:r>
              <a:rPr lang="ru-RU" sz="1800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Усть-Машский</a:t>
            </a:r>
            <a:r>
              <a:rPr lang="ru-RU" sz="18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детский сад) </a:t>
            </a:r>
            <a:endParaRPr lang="ru-RU" sz="18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 lvl="0"/>
            <a:endParaRPr lang="ru-RU" sz="14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38275" y="1285860"/>
            <a:ext cx="6705600" cy="4597415"/>
          </a:xfrm>
        </p:spPr>
        <p:txBody>
          <a:bodyPr/>
          <a:lstStyle/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КМО работников дошкольных образовательных учреждений: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МКДОУ «Большетавринский детский сад №1»;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Филиал МКДОУ «Большетавринский детский сад» - МКДОУ Русскотавринский детский сад;</a:t>
            </a: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Филиал МКДОУ «Большетавринский детский сад» - МКДОУ Сарсинский детский сад;</a:t>
            </a:r>
          </a:p>
          <a:p>
            <a:pPr lvl="0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МКДОУ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Бугалышский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детский сад №2»;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Филиал МКДОУ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Бугалышский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детский сад №2» -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Усть-Бугалышский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детский сад;</a:t>
            </a: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Филиал МКОУ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Бугалышский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детский сад №2» -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Усть-Машский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детский сад;</a:t>
            </a: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Филиал МАОУ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Бугалышская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СОШ» - 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Новобугалышская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школа-детский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сад»;</a:t>
            </a: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Филиал МКОУ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Сарсинская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СОШ» - МКОУ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Татарско-Еманзельская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начальная школа сад».</a:t>
            </a:r>
          </a:p>
          <a:p>
            <a:pPr>
              <a:buNone/>
            </a:pPr>
            <a:r>
              <a:rPr lang="ru-RU" sz="1600" dirty="0" smtClean="0"/>
              <a:t>	</a:t>
            </a:r>
            <a:endParaRPr lang="en-US" sz="1600" dirty="0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состав кустового методического объединения нашей территории входят: 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857232"/>
            <a:ext cx="8258204" cy="131764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Младшая  группа  «Тихо-громко»</a:t>
            </a:r>
          </a:p>
          <a:p>
            <a:r>
              <a:rPr lang="ru-RU" sz="1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 (</a:t>
            </a:r>
            <a:r>
              <a:rPr lang="ru-RU" sz="1800" i="1" dirty="0" err="1">
                <a:solidFill>
                  <a:srgbClr val="002060"/>
                </a:solidFill>
              </a:rPr>
              <a:t>Янбахтина</a:t>
            </a:r>
            <a:r>
              <a:rPr lang="ru-RU" sz="1800" i="1" dirty="0">
                <a:solidFill>
                  <a:srgbClr val="002060"/>
                </a:solidFill>
              </a:rPr>
              <a:t> Алевтина Ивановна, </a:t>
            </a:r>
            <a:r>
              <a:rPr lang="ru-RU" sz="18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музыкальный руководитель МКДОУ Большетавринский детский сад №1 – филиал Сарсинский  детский сад)</a:t>
            </a:r>
            <a:endParaRPr lang="ru-RU" sz="1800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DSCN981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928803"/>
            <a:ext cx="69851" cy="7143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DSCN982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072198" y="2634853"/>
            <a:ext cx="2614601" cy="1960951"/>
          </a:xfrm>
        </p:spPr>
      </p:pic>
      <p:pic>
        <p:nvPicPr>
          <p:cNvPr id="9" name="Рисунок 8" descr="DSCN98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4500570"/>
            <a:ext cx="2857488" cy="2143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857232"/>
            <a:ext cx="8258204" cy="131764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Старшая  группа «Звуки музыки»</a:t>
            </a:r>
          </a:p>
          <a:p>
            <a:r>
              <a:rPr lang="ru-RU" sz="18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(</a:t>
            </a:r>
            <a:r>
              <a:rPr lang="ru-RU" sz="1800" i="1" dirty="0" err="1">
                <a:solidFill>
                  <a:srgbClr val="002060"/>
                </a:solidFill>
              </a:rPr>
              <a:t>Иваева</a:t>
            </a:r>
            <a:r>
              <a:rPr lang="ru-RU" sz="1800" i="1" dirty="0">
                <a:solidFill>
                  <a:srgbClr val="002060"/>
                </a:solidFill>
              </a:rPr>
              <a:t> Наталья Михайловна</a:t>
            </a:r>
            <a:r>
              <a:rPr lang="ru-RU" sz="18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800" i="1" dirty="0">
                <a:solidFill>
                  <a:srgbClr val="002060"/>
                </a:solidFill>
              </a:rPr>
              <a:t> </a:t>
            </a:r>
            <a:r>
              <a:rPr lang="ru-RU" sz="18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музыкальный руководитель  МКДОУ </a:t>
            </a:r>
            <a:r>
              <a:rPr lang="ru-RU" sz="1800" i="1" dirty="0" err="1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Бугалышский</a:t>
            </a:r>
            <a:r>
              <a:rPr lang="ru-RU" sz="18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детский сад №2)</a:t>
            </a:r>
            <a:endParaRPr lang="ru-RU" sz="1800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DSCN981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928803"/>
            <a:ext cx="69851" cy="7143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DSCN982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072198" y="2634853"/>
            <a:ext cx="2614601" cy="1960951"/>
          </a:xfrm>
        </p:spPr>
      </p:pic>
      <p:pic>
        <p:nvPicPr>
          <p:cNvPr id="9" name="Рисунок 8" descr="DSCN98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4500570"/>
            <a:ext cx="2857488" cy="2143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857232"/>
            <a:ext cx="8258204" cy="131764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Подготовительная  группа с 6 до 7 лет «Подружитесь с ритмом»</a:t>
            </a:r>
          </a:p>
          <a:p>
            <a:r>
              <a:rPr lang="ru-RU" sz="18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 (</a:t>
            </a:r>
            <a:r>
              <a:rPr lang="ru-RU" sz="1800" i="1" dirty="0" err="1">
                <a:solidFill>
                  <a:srgbClr val="002060"/>
                </a:solidFill>
              </a:rPr>
              <a:t>Есина</a:t>
            </a:r>
            <a:r>
              <a:rPr lang="ru-RU" sz="1800" i="1" dirty="0">
                <a:solidFill>
                  <a:srgbClr val="002060"/>
                </a:solidFill>
              </a:rPr>
              <a:t> Марина Валерьевна</a:t>
            </a:r>
            <a:r>
              <a:rPr lang="ru-RU" sz="18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, музыкальный руководитель  МКДОУ </a:t>
            </a:r>
            <a:r>
              <a:rPr lang="ru-RU" sz="1800" i="1" dirty="0" err="1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Бугалышский</a:t>
            </a:r>
            <a:r>
              <a:rPr lang="ru-RU" sz="18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детский сад №2 – филиал </a:t>
            </a:r>
            <a:r>
              <a:rPr lang="ru-RU" sz="1800" i="1" dirty="0" err="1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Усть-Машский</a:t>
            </a:r>
            <a:r>
              <a:rPr lang="ru-RU" sz="18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детский сад) </a:t>
            </a:r>
            <a:endParaRPr lang="ru-RU" sz="1800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DSCN981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14282" y="2000240"/>
            <a:ext cx="2900354" cy="2175266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928803"/>
            <a:ext cx="69851" cy="7143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DSCN982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529399" y="1928802"/>
            <a:ext cx="2614601" cy="1960951"/>
          </a:xfrm>
        </p:spPr>
      </p:pic>
      <p:pic>
        <p:nvPicPr>
          <p:cNvPr id="9" name="Рисунок 8" descr="DSCN98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2428868"/>
            <a:ext cx="2857488" cy="2143116"/>
          </a:xfrm>
          <a:prstGeom prst="rect">
            <a:avLst/>
          </a:prstGeom>
        </p:spPr>
      </p:pic>
      <p:pic>
        <p:nvPicPr>
          <p:cNvPr id="10" name="Рисунок 9" descr="DSCN99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4286256"/>
            <a:ext cx="3047989" cy="2285992"/>
          </a:xfrm>
          <a:prstGeom prst="rect">
            <a:avLst/>
          </a:prstGeom>
        </p:spPr>
      </p:pic>
      <p:pic>
        <p:nvPicPr>
          <p:cNvPr id="11" name="Рисунок 10" descr="DSCN998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86446" y="4357694"/>
            <a:ext cx="3047989" cy="2285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857233"/>
            <a:ext cx="8258204" cy="71438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2000" dirty="0">
                <a:solidFill>
                  <a:srgbClr val="002060"/>
                </a:solidFill>
              </a:rPr>
              <a:t>Подведение итогов смотра-конкурса по познавательному развитию</a:t>
            </a:r>
          </a:p>
        </p:txBody>
      </p:sp>
      <p:pic>
        <p:nvPicPr>
          <p:cNvPr id="7" name="Содержимое 6" descr="DSCN981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14282" y="2000240"/>
            <a:ext cx="2900354" cy="2175265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928803"/>
            <a:ext cx="69851" cy="7143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DSCN982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529399" y="1928802"/>
            <a:ext cx="2614601" cy="1960950"/>
          </a:xfrm>
        </p:spPr>
      </p:pic>
      <p:pic>
        <p:nvPicPr>
          <p:cNvPr id="9" name="Рисунок 8" descr="DSCN98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2428868"/>
            <a:ext cx="2857488" cy="2143116"/>
          </a:xfrm>
          <a:prstGeom prst="rect">
            <a:avLst/>
          </a:prstGeom>
        </p:spPr>
      </p:pic>
      <p:pic>
        <p:nvPicPr>
          <p:cNvPr id="10" name="Рисунок 9" descr="DSCN99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4286256"/>
            <a:ext cx="3047989" cy="2285991"/>
          </a:xfrm>
          <a:prstGeom prst="rect">
            <a:avLst/>
          </a:prstGeom>
        </p:spPr>
      </p:pic>
      <p:pic>
        <p:nvPicPr>
          <p:cNvPr id="11" name="Рисунок 10" descr="DSCN998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86446" y="4357694"/>
            <a:ext cx="3047989" cy="22859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56" y="571481"/>
            <a:ext cx="6934200" cy="71438"/>
          </a:xfrm>
        </p:spPr>
        <p:txBody>
          <a:bodyPr/>
          <a:lstStyle/>
          <a:p>
            <a:pPr algn="ctr"/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20" y="714356"/>
            <a:ext cx="8572560" cy="5857916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             Заседание </a:t>
            </a:r>
            <a:r>
              <a:rPr lang="ru-RU" sz="2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КМО №  4 в МКДОУ Большетавринский </a:t>
            </a:r>
            <a:endParaRPr lang="ru-RU" sz="2000" b="1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                       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детский </a:t>
            </a:r>
            <a:r>
              <a:rPr lang="ru-RU" sz="2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сад №1 – филиал Сарсинский детский сад </a:t>
            </a:r>
            <a:endParaRPr lang="ru-RU" sz="2000" b="1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                                          от </a:t>
            </a:r>
            <a:r>
              <a:rPr lang="ru-RU" sz="2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14 марта 2018 года.</a:t>
            </a:r>
            <a:endParaRPr lang="ru-RU" sz="20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r>
              <a:rPr lang="ru-RU" sz="18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Тема: «Организация совместной деятельности детей и взрослых в ДОО»</a:t>
            </a:r>
            <a:endParaRPr lang="ru-RU" sz="18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.               Открытый </a:t>
            </a:r>
            <a:r>
              <a:rPr lang="ru-RU" sz="16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показ непосредственно образовательной </a:t>
            </a:r>
            <a:r>
              <a:rPr lang="ru-RU" sz="16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деятельности по </a:t>
            </a:r>
          </a:p>
          <a:p>
            <a:pPr>
              <a:buNone/>
            </a:pP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smtClean="0">
                <a:solidFill>
                  <a:srgbClr val="002060"/>
                </a:solidFill>
              </a:rPr>
              <a:t>                                       </a:t>
            </a:r>
            <a:r>
              <a:rPr lang="ru-RU" sz="16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художественно-эстетическому развитию  </a:t>
            </a:r>
            <a:r>
              <a:rPr lang="ru-RU" sz="16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(НОД):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 младшей группе с 2 до 3 лет «Весна пришла»</a:t>
            </a:r>
          </a:p>
          <a:p>
            <a:pPr>
              <a:buNone/>
            </a:pPr>
            <a:r>
              <a:rPr lang="ru-RU" sz="16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  (</a:t>
            </a:r>
            <a:r>
              <a:rPr lang="ru-RU" sz="1600" b="1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Ярмышева</a:t>
            </a:r>
            <a:r>
              <a:rPr lang="ru-RU" sz="16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Ирина Петровна, </a:t>
            </a:r>
            <a:r>
              <a:rPr lang="ru-RU" sz="16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воспитатель МКДОУ Большетавринский детский сад №1 – филиал Сарсинский  детский сад)</a:t>
            </a:r>
            <a:endParaRPr lang="ru-RU" sz="16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 </a:t>
            </a:r>
            <a:r>
              <a:rPr lang="ru-RU" sz="16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средней группе с 3 до 5 лет «Что мы знаем о весне»</a:t>
            </a:r>
          </a:p>
          <a:p>
            <a:pPr>
              <a:buNone/>
            </a:pPr>
            <a:r>
              <a:rPr lang="ru-RU" sz="16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  (</a:t>
            </a:r>
            <a:r>
              <a:rPr lang="ru-RU" sz="1600" b="1" i="1" dirty="0" err="1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Уянгулова</a:t>
            </a:r>
            <a:r>
              <a:rPr lang="ru-RU" sz="1600" b="1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6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Алевтина Валерьевна</a:t>
            </a:r>
            <a:r>
              <a:rPr lang="ru-RU" sz="16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6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6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воспитатель МКДОУ Большетавринский детский сад №1 – филиал Сарсинский  детский сад)</a:t>
            </a:r>
            <a:endParaRPr lang="ru-RU" sz="16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 старшей группе с 5 до 6 лет «Знакомство с творчеством художника </a:t>
            </a:r>
            <a:r>
              <a:rPr lang="ru-RU" sz="1600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Е.И.Чарушина</a:t>
            </a:r>
            <a:r>
              <a:rPr lang="ru-RU" sz="16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»</a:t>
            </a:r>
          </a:p>
          <a:p>
            <a:pPr>
              <a:buNone/>
            </a:pPr>
            <a:r>
              <a:rPr lang="ru-RU" sz="16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  (</a:t>
            </a:r>
            <a:r>
              <a:rPr lang="ru-RU" sz="1600" b="1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Ярмышева</a:t>
            </a:r>
            <a:r>
              <a:rPr lang="ru-RU" sz="16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Миля Васильевна,</a:t>
            </a:r>
            <a:r>
              <a:rPr lang="ru-RU" sz="16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воспитатель МКДОУ Большетавринский детский сад №1 – филиал Сарсинский  детский сад)</a:t>
            </a:r>
            <a:endParaRPr lang="ru-RU" sz="16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 </a:t>
            </a:r>
            <a:r>
              <a:rPr lang="ru-RU" sz="16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подготовительной группе с 6 до 7 лет  сюжетное рисование «Портрет»</a:t>
            </a:r>
          </a:p>
          <a:p>
            <a:pPr>
              <a:buNone/>
            </a:pPr>
            <a:r>
              <a:rPr lang="ru-RU" sz="16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  (</a:t>
            </a:r>
            <a:r>
              <a:rPr lang="ru-RU" sz="16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Иванова Вера Ильинична</a:t>
            </a:r>
            <a:r>
              <a:rPr lang="ru-RU" sz="16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, воспитатель МКДОУ Большетавринский детский сад №1 – филиал Сарсинский  детский сад)</a:t>
            </a:r>
            <a:endParaRPr lang="ru-RU" sz="16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 lvl="0"/>
            <a:endParaRPr lang="ru-RU" sz="14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857232"/>
            <a:ext cx="8258204" cy="131764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Младшая  группа с 2 до 3 лет «Весна пришла»</a:t>
            </a:r>
          </a:p>
          <a:p>
            <a:r>
              <a:rPr lang="ru-RU" sz="1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  (</a:t>
            </a:r>
            <a:r>
              <a:rPr lang="ru-RU" sz="1800" i="1" dirty="0" err="1">
                <a:solidFill>
                  <a:srgbClr val="002060"/>
                </a:solidFill>
              </a:rPr>
              <a:t>Ярмышева</a:t>
            </a:r>
            <a:r>
              <a:rPr lang="ru-RU" sz="1800" i="1" dirty="0">
                <a:solidFill>
                  <a:srgbClr val="002060"/>
                </a:solidFill>
              </a:rPr>
              <a:t> Ирина Петровна, </a:t>
            </a:r>
            <a:r>
              <a:rPr lang="ru-RU" sz="18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воспитатель МКДОУ Большетавринский детский сад №1 – филиал Сарсинский  детский сад)</a:t>
            </a:r>
            <a:endParaRPr lang="ru-RU" sz="1800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DSCN981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189210">
            <a:off x="-26925" y="2665746"/>
            <a:ext cx="4040188" cy="303014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928803"/>
            <a:ext cx="69851" cy="7143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DSCN982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072198" y="2634853"/>
            <a:ext cx="2614601" cy="1960950"/>
          </a:xfrm>
        </p:spPr>
      </p:pic>
      <p:pic>
        <p:nvPicPr>
          <p:cNvPr id="9" name="Рисунок 8" descr="DSCN98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357558" y="3214682"/>
            <a:ext cx="2857488" cy="2143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857232"/>
            <a:ext cx="8258204" cy="131764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 средней группе с 3 до 5 лет «Что мы знаем о весне»</a:t>
            </a:r>
          </a:p>
          <a:p>
            <a:r>
              <a:rPr lang="ru-RU" sz="18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  (</a:t>
            </a:r>
            <a:r>
              <a:rPr lang="ru-RU" sz="1800" i="1" dirty="0" err="1">
                <a:solidFill>
                  <a:srgbClr val="002060"/>
                </a:solidFill>
              </a:rPr>
              <a:t>Уянгулова</a:t>
            </a:r>
            <a:r>
              <a:rPr lang="ru-RU" sz="1800" i="1" dirty="0">
                <a:solidFill>
                  <a:srgbClr val="002060"/>
                </a:solidFill>
              </a:rPr>
              <a:t> Алевтина Валерьевна</a:t>
            </a:r>
            <a:r>
              <a:rPr lang="ru-RU" sz="18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800" i="1" dirty="0">
                <a:solidFill>
                  <a:srgbClr val="002060"/>
                </a:solidFill>
              </a:rPr>
              <a:t> </a:t>
            </a:r>
            <a:r>
              <a:rPr lang="ru-RU" sz="18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воспитатель МКДОУ Большетавринский детский сад №1 – филиал Сарсинский  детский сад)</a:t>
            </a:r>
            <a:endParaRPr lang="ru-RU" sz="1800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DSCN981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66448" y="2648139"/>
            <a:ext cx="4040188" cy="303014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928803"/>
            <a:ext cx="69851" cy="7143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DSCN982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6531190" y="2612818"/>
            <a:ext cx="2614601" cy="1960950"/>
          </a:xfrm>
        </p:spPr>
      </p:pic>
      <p:pic>
        <p:nvPicPr>
          <p:cNvPr id="9" name="Рисунок 8" descr="DSCN98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3357562"/>
            <a:ext cx="2857488" cy="2143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857232"/>
            <a:ext cx="8258204" cy="131764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 старшей группе с 5 до 6 лет «Знакомство с творчеством художника </a:t>
            </a:r>
            <a:r>
              <a:rPr lang="ru-RU" sz="1800" dirty="0" err="1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Е.И.Чарушина</a:t>
            </a:r>
            <a:r>
              <a:rPr lang="ru-RU" sz="1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»</a:t>
            </a:r>
          </a:p>
          <a:p>
            <a:r>
              <a:rPr lang="ru-RU" sz="18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  (</a:t>
            </a:r>
            <a:r>
              <a:rPr lang="ru-RU" sz="1800" i="1" dirty="0" err="1">
                <a:solidFill>
                  <a:srgbClr val="002060"/>
                </a:solidFill>
              </a:rPr>
              <a:t>Ярмышева</a:t>
            </a:r>
            <a:r>
              <a:rPr lang="ru-RU" sz="1800" i="1" dirty="0">
                <a:solidFill>
                  <a:srgbClr val="002060"/>
                </a:solidFill>
              </a:rPr>
              <a:t> Миля Васильевна,</a:t>
            </a:r>
            <a:r>
              <a:rPr lang="ru-RU" sz="18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воспитатель МКДОУ Большетавринский детский сад №1 – филиал Сарсинский  детский сад)</a:t>
            </a:r>
            <a:endParaRPr lang="ru-RU" sz="1800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DSCN981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76428" y="2791015"/>
            <a:ext cx="4040188" cy="303014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928803"/>
            <a:ext cx="69851" cy="7143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DSCN982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6388314" y="2755694"/>
            <a:ext cx="2614601" cy="1960950"/>
          </a:xfrm>
        </p:spPr>
      </p:pic>
      <p:pic>
        <p:nvPicPr>
          <p:cNvPr id="9" name="Рисунок 8" descr="DSCN98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420062" y="3080739"/>
            <a:ext cx="3500462" cy="26253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857232"/>
            <a:ext cx="8258204" cy="131764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 подготовительной группе с 6 до 7 лет  сюжетное рисование «Портрет»</a:t>
            </a:r>
          </a:p>
          <a:p>
            <a:r>
              <a:rPr lang="ru-RU" sz="18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  (</a:t>
            </a:r>
            <a:r>
              <a:rPr lang="ru-RU" sz="1800" i="1" dirty="0">
                <a:solidFill>
                  <a:srgbClr val="002060"/>
                </a:solidFill>
              </a:rPr>
              <a:t>Иванова Вера Ильинична</a:t>
            </a:r>
            <a:r>
              <a:rPr lang="ru-RU" sz="18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, воспитатель МКДОУ Большетавринский детский сад №1 – филиал Сарсинский  детский сад)</a:t>
            </a:r>
            <a:endParaRPr lang="ru-RU" sz="1800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DSCN981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80762" y="2862454"/>
            <a:ext cx="4040188" cy="303014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928803"/>
            <a:ext cx="69851" cy="7143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DSCN982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6388314" y="3398636"/>
            <a:ext cx="2614601" cy="1960950"/>
          </a:xfrm>
        </p:spPr>
      </p:pic>
      <p:pic>
        <p:nvPicPr>
          <p:cNvPr id="9" name="Рисунок 8" descr="DSCN98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571868" y="3000372"/>
            <a:ext cx="3429024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857232"/>
            <a:ext cx="8258204" cy="131764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buFont typeface="Arial" pitchFamily="34" charset="0"/>
              <a:buChar char="•"/>
            </a:pPr>
            <a:r>
              <a:rPr lang="ru-RU" sz="18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      Выступление по теме самообразования «Роль семьи в воспитании детей дошкольного возраста»</a:t>
            </a:r>
          </a:p>
          <a:p>
            <a:r>
              <a:rPr lang="ru-RU" sz="18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  (</a:t>
            </a:r>
            <a:r>
              <a:rPr lang="ru-RU" sz="1800" i="1" dirty="0" err="1" smtClean="0">
                <a:solidFill>
                  <a:srgbClr val="002060"/>
                </a:solidFill>
              </a:rPr>
              <a:t>Кедаева</a:t>
            </a:r>
            <a:r>
              <a:rPr lang="ru-RU" sz="1800" i="1" dirty="0" smtClean="0">
                <a:solidFill>
                  <a:srgbClr val="002060"/>
                </a:solidFill>
              </a:rPr>
              <a:t> Людмила </a:t>
            </a:r>
            <a:r>
              <a:rPr lang="ru-RU" sz="1800" i="1" dirty="0" err="1" smtClean="0">
                <a:solidFill>
                  <a:srgbClr val="002060"/>
                </a:solidFill>
              </a:rPr>
              <a:t>Афонасьевна</a:t>
            </a:r>
            <a:r>
              <a:rPr lang="ru-RU" sz="18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, воспитатель МКДОУ Большетавринский детский сад №1 – филиал Сарсинский  детский сад)</a:t>
            </a:r>
          </a:p>
          <a:p>
            <a:pPr>
              <a:buFont typeface="Arial" pitchFamily="34" charset="0"/>
              <a:buChar char="•"/>
            </a:pPr>
            <a:r>
              <a:rPr lang="ru-RU" sz="1800" i="1" dirty="0" smtClean="0">
                <a:solidFill>
                  <a:srgbClr val="002060"/>
                </a:solidFill>
              </a:rPr>
              <a:t> Анализ НОД</a:t>
            </a:r>
            <a:endParaRPr lang="ru-RU" sz="1800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DSCN981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80762" y="2862454"/>
            <a:ext cx="4040188" cy="303014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928803"/>
            <a:ext cx="69851" cy="7143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DSCN982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5881696" y="2547932"/>
            <a:ext cx="2095515" cy="1571636"/>
          </a:xfrm>
        </p:spPr>
      </p:pic>
      <p:pic>
        <p:nvPicPr>
          <p:cNvPr id="9" name="Рисунок 8" descr="DSCN98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774275" y="2797965"/>
            <a:ext cx="1809763" cy="1357322"/>
          </a:xfrm>
          <a:prstGeom prst="rect">
            <a:avLst/>
          </a:prstGeom>
        </p:spPr>
      </p:pic>
      <p:pic>
        <p:nvPicPr>
          <p:cNvPr id="10" name="Рисунок 9" descr="20180314_1115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655216" y="4941108"/>
            <a:ext cx="2190733" cy="1643050"/>
          </a:xfrm>
          <a:prstGeom prst="rect">
            <a:avLst/>
          </a:prstGeom>
        </p:spPr>
      </p:pic>
      <p:pic>
        <p:nvPicPr>
          <p:cNvPr id="11" name="Рисунок 10" descr="20180314_1126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6274610" y="4774420"/>
            <a:ext cx="2381235" cy="1785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533400"/>
            <a:ext cx="6934200" cy="715963"/>
          </a:xfrm>
        </p:spPr>
        <p:txBody>
          <a:bodyPr/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Цель и задачи деятельности КМО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43042" y="1643050"/>
            <a:ext cx="6719908" cy="4538675"/>
          </a:xfrm>
        </p:spPr>
        <p:txBody>
          <a:bodyPr/>
          <a:lstStyle/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Повышение качества образовательной деятельности и обеспечение профессиональной готовности педагогических работников к эффективной реализации ФГОС ДО.</a:t>
            </a:r>
          </a:p>
          <a:p>
            <a:pPr>
              <a:lnSpc>
                <a:spcPct val="80000"/>
              </a:lnSpc>
            </a:pPr>
            <a:endParaRPr lang="en-US" altLang="ko-KR" sz="1600" dirty="0">
              <a:solidFill>
                <a:srgbClr val="002060"/>
              </a:solidFill>
              <a:latin typeface="Times New Roman" pitchFamily="18" charset="0"/>
              <a:ea typeface="굴림" charset="-127"/>
              <a:cs typeface="Times New Roman" pitchFamily="18" charset="0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Совершенствование, изучение и внедрение новых педагогических технологий в образовательный процесс в соответствии с ФГОС ДО.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условий для изучения и трансляции передового педагогического опыта педагогических и руководящих работников ДОУ.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Совершенствование методов и форм партнерства ДОУ с семьями воспитанников в условиях введения ФГОС ДО.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Повышение профессионального мастерства педагогов по организации и проведению активных форм образовательной деятельности с воспитанниками в целях формирования общей культуры личности дошкольников и их успешной социализации.</a:t>
            </a:r>
          </a:p>
          <a:p>
            <a:pPr>
              <a:lnSpc>
                <a:spcPct val="80000"/>
              </a:lnSpc>
            </a:pP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56" y="571481"/>
            <a:ext cx="6934200" cy="71438"/>
          </a:xfrm>
        </p:spPr>
        <p:txBody>
          <a:bodyPr/>
          <a:lstStyle/>
          <a:p>
            <a:pPr algn="ctr"/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20" y="714356"/>
            <a:ext cx="8572560" cy="5857916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         Заседание </a:t>
            </a:r>
            <a:r>
              <a:rPr lang="ru-RU" sz="2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КМО №  5 в МКДОУ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Большетавринский</a:t>
            </a:r>
          </a:p>
          <a:p>
            <a:pPr>
              <a:buNone/>
            </a:pP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             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детский </a:t>
            </a:r>
            <a:r>
              <a:rPr lang="ru-RU" sz="2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сад №1 – филиал Русскотавринский детский сад </a:t>
            </a:r>
            <a:endParaRPr lang="ru-RU" sz="2000" b="1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                                                 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от </a:t>
            </a:r>
            <a:r>
              <a:rPr lang="ru-RU" sz="20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26 апреля 2018 года.</a:t>
            </a:r>
            <a:endParaRPr lang="ru-RU" sz="20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Тема: «Организация совместной деятельности детей и взрослых в ДОО»</a:t>
            </a:r>
            <a:endParaRPr lang="ru-RU" sz="16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          Открытый </a:t>
            </a:r>
            <a:r>
              <a:rPr lang="ru-RU" sz="16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показ непосредственно образовательной </a:t>
            </a:r>
            <a:r>
              <a:rPr lang="ru-RU" sz="16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деятельности по          социально-коммуникативному развитию  </a:t>
            </a:r>
            <a:r>
              <a:rPr lang="ru-RU" sz="16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(НОД):</a:t>
            </a:r>
          </a:p>
          <a:p>
            <a:r>
              <a:rPr lang="ru-RU" sz="16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- в младшей группе с 2 до 3 лет «В гости к ёжику»</a:t>
            </a:r>
          </a:p>
          <a:p>
            <a:pPr>
              <a:buNone/>
            </a:pPr>
            <a:r>
              <a:rPr lang="ru-RU" sz="16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 (</a:t>
            </a:r>
            <a:r>
              <a:rPr lang="ru-RU" sz="1600" b="1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Селеева</a:t>
            </a:r>
            <a:r>
              <a:rPr lang="ru-RU" sz="16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Любовь Степановна, </a:t>
            </a:r>
            <a:r>
              <a:rPr lang="ru-RU" sz="16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воспитатель МКДОУ Большетавринский детский сад №1 – филиал Русскотавринский  детский сад)</a:t>
            </a:r>
            <a:endParaRPr lang="ru-RU" sz="16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 </a:t>
            </a:r>
            <a:r>
              <a:rPr lang="ru-RU" sz="16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средней группе с 2 до 4 лет «При солнышке тепло»</a:t>
            </a:r>
          </a:p>
          <a:p>
            <a:pPr>
              <a:buNone/>
            </a:pPr>
            <a:r>
              <a:rPr lang="ru-RU" sz="16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	(</a:t>
            </a:r>
            <a:r>
              <a:rPr lang="ru-RU" sz="1600" b="1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Валеева</a:t>
            </a:r>
            <a:r>
              <a:rPr lang="ru-RU" sz="16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Венера Анатольевна</a:t>
            </a:r>
            <a:r>
              <a:rPr lang="ru-RU" sz="16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6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6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воспитатель МКДОУ Большетавринский детский сад №1 – филиал Русскотавринский  детский сад)</a:t>
            </a:r>
            <a:endParaRPr lang="ru-RU" sz="16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 </a:t>
            </a:r>
            <a:r>
              <a:rPr lang="ru-RU" sz="16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старшей группе с 4 до 6 лет «Добро пожаловать в лес» экологическая викторина </a:t>
            </a:r>
          </a:p>
          <a:p>
            <a:pPr>
              <a:buNone/>
            </a:pPr>
            <a:r>
              <a:rPr lang="ru-RU" sz="16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	(</a:t>
            </a:r>
            <a:r>
              <a:rPr lang="ru-RU" sz="16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Александрова Надежда Вячеславовна,</a:t>
            </a:r>
            <a:r>
              <a:rPr lang="ru-RU" sz="16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воспитатель МКДОУ Большетавринский детский сад №1 – филиал </a:t>
            </a:r>
            <a:r>
              <a:rPr lang="ru-RU" sz="1600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Русскотавриинский</a:t>
            </a:r>
            <a:r>
              <a:rPr lang="ru-RU" sz="16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детский сад)</a:t>
            </a:r>
            <a:endParaRPr lang="ru-RU" sz="16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 подготовительной группе с 6 до 7 лет  интегрированное занятие «Поможем Незнайке найти друзей»</a:t>
            </a:r>
          </a:p>
          <a:p>
            <a:pPr>
              <a:buNone/>
            </a:pPr>
            <a:r>
              <a:rPr lang="ru-RU" sz="16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	(</a:t>
            </a:r>
            <a:r>
              <a:rPr lang="ru-RU" sz="16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Алексеева Вера Юрьевна</a:t>
            </a:r>
            <a:r>
              <a:rPr lang="ru-RU" sz="16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, воспитатель МКДОУ Большетавринский детский сад №1 – филиал </a:t>
            </a:r>
            <a:r>
              <a:rPr lang="ru-RU" sz="1600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Русскотавриинский</a:t>
            </a:r>
            <a:r>
              <a:rPr lang="ru-RU" sz="16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детский сад)</a:t>
            </a:r>
            <a:endParaRPr lang="ru-RU" sz="16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 lvl="0"/>
            <a:endParaRPr lang="ru-RU" sz="14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857232"/>
            <a:ext cx="8258204" cy="131764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</a:rPr>
              <a:t>в младшей группе с 2 до 3 лет «В гости к ёжику»</a:t>
            </a:r>
          </a:p>
          <a:p>
            <a:r>
              <a:rPr lang="ru-RU" sz="1800" dirty="0" smtClean="0">
                <a:solidFill>
                  <a:srgbClr val="002060"/>
                </a:solidFill>
              </a:rPr>
              <a:t>      (</a:t>
            </a:r>
            <a:r>
              <a:rPr lang="ru-RU" sz="1800" i="1" dirty="0" err="1" smtClean="0">
                <a:solidFill>
                  <a:srgbClr val="002060"/>
                </a:solidFill>
              </a:rPr>
              <a:t>Селеева</a:t>
            </a:r>
            <a:r>
              <a:rPr lang="ru-RU" sz="1800" i="1" dirty="0" smtClean="0">
                <a:solidFill>
                  <a:srgbClr val="002060"/>
                </a:solidFill>
              </a:rPr>
              <a:t> Любовь Степановна, воспитатель МКДОУ Большетавринский детский сад №1 – филиал Русскотавринский  детский сад</a:t>
            </a:r>
            <a:r>
              <a:rPr lang="ru-RU" sz="1800" i="1" dirty="0" smtClean="0">
                <a:solidFill>
                  <a:srgbClr val="002060"/>
                </a:solidFill>
              </a:rPr>
              <a:t>)</a:t>
            </a:r>
            <a:endParaRPr lang="ru-RU" sz="1800" dirty="0" smtClean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DSCN981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928803"/>
            <a:ext cx="69851" cy="7143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DSCN982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072198" y="2634853"/>
            <a:ext cx="2614601" cy="1960950"/>
          </a:xfrm>
        </p:spPr>
      </p:pic>
      <p:pic>
        <p:nvPicPr>
          <p:cNvPr id="9" name="Рисунок 8" descr="DSCN98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4500570"/>
            <a:ext cx="2857488" cy="2143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857232"/>
            <a:ext cx="8258204" cy="131764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</a:rPr>
              <a:t>в средней группе с 2 до 4 лет «При солнышке тепло»</a:t>
            </a:r>
          </a:p>
          <a:p>
            <a:r>
              <a:rPr lang="ru-RU" sz="1800" i="1" dirty="0" smtClean="0">
                <a:solidFill>
                  <a:srgbClr val="002060"/>
                </a:solidFill>
              </a:rPr>
              <a:t>	(</a:t>
            </a:r>
            <a:r>
              <a:rPr lang="ru-RU" sz="1800" i="1" dirty="0" err="1" smtClean="0">
                <a:solidFill>
                  <a:srgbClr val="002060"/>
                </a:solidFill>
              </a:rPr>
              <a:t>Валеева</a:t>
            </a:r>
            <a:r>
              <a:rPr lang="ru-RU" sz="1800" i="1" dirty="0" smtClean="0">
                <a:solidFill>
                  <a:srgbClr val="002060"/>
                </a:solidFill>
              </a:rPr>
              <a:t> Венера Анатольевна,  воспитатель МКДОУ Большетавринский детский сад №1 – филиал Русскотавринский  детский сад</a:t>
            </a:r>
            <a:r>
              <a:rPr lang="ru-RU" sz="1800" i="1" dirty="0" smtClean="0">
                <a:solidFill>
                  <a:srgbClr val="002060"/>
                </a:solidFill>
              </a:rPr>
              <a:t>)</a:t>
            </a:r>
            <a:endParaRPr lang="ru-RU" sz="1800" dirty="0" smtClean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DSCN981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928803"/>
            <a:ext cx="69851" cy="7143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DSCN982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072198" y="2634853"/>
            <a:ext cx="2614601" cy="1960950"/>
          </a:xfrm>
        </p:spPr>
      </p:pic>
      <p:pic>
        <p:nvPicPr>
          <p:cNvPr id="9" name="Рисунок 8" descr="DSCN98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4500570"/>
            <a:ext cx="2857488" cy="2143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857232"/>
            <a:ext cx="8258204" cy="131764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</a:rPr>
              <a:t>в старшей группе с 4 до 6 лет «Добро пожаловать в лес» экологическая викторина </a:t>
            </a:r>
          </a:p>
          <a:p>
            <a:r>
              <a:rPr lang="ru-RU" sz="1800" i="1" dirty="0" smtClean="0">
                <a:solidFill>
                  <a:srgbClr val="002060"/>
                </a:solidFill>
              </a:rPr>
              <a:t>	(Александрова Надежда Вячеславовна, </a:t>
            </a:r>
            <a:r>
              <a:rPr lang="ru-RU" sz="1400" i="1" dirty="0" smtClean="0">
                <a:solidFill>
                  <a:srgbClr val="002060"/>
                </a:solidFill>
              </a:rPr>
              <a:t>воспитатель МКДОУ Большетавринский детский сад №1 – филиал </a:t>
            </a:r>
            <a:r>
              <a:rPr lang="ru-RU" sz="1400" i="1" dirty="0" err="1" smtClean="0">
                <a:solidFill>
                  <a:srgbClr val="002060"/>
                </a:solidFill>
              </a:rPr>
              <a:t>Русскотавриинский</a:t>
            </a:r>
            <a:r>
              <a:rPr lang="ru-RU" sz="1400" i="1" dirty="0" smtClean="0">
                <a:solidFill>
                  <a:srgbClr val="002060"/>
                </a:solidFill>
              </a:rPr>
              <a:t>  детский сад</a:t>
            </a:r>
            <a:r>
              <a:rPr lang="ru-RU" sz="1400" i="1" dirty="0" smtClean="0">
                <a:solidFill>
                  <a:srgbClr val="002060"/>
                </a:solidFill>
              </a:rPr>
              <a:t>)</a:t>
            </a:r>
            <a:endParaRPr lang="ru-RU" sz="1400" dirty="0" smtClean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DSCN981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928803"/>
            <a:ext cx="69851" cy="7143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DSCN982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072198" y="2634853"/>
            <a:ext cx="2614601" cy="1960950"/>
          </a:xfrm>
        </p:spPr>
      </p:pic>
      <p:pic>
        <p:nvPicPr>
          <p:cNvPr id="9" name="Рисунок 8" descr="DSCN98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4500570"/>
            <a:ext cx="2857488" cy="2143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857232"/>
            <a:ext cx="8258204" cy="131764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</a:rPr>
              <a:t> в подготовительной группе с 6 до 7 лет  интегрированное занятие «Поможем Незнайке найти друзей»</a:t>
            </a:r>
          </a:p>
          <a:p>
            <a:r>
              <a:rPr lang="ru-RU" sz="1800" i="1" dirty="0" smtClean="0">
                <a:solidFill>
                  <a:srgbClr val="002060"/>
                </a:solidFill>
              </a:rPr>
              <a:t>	(Алексеева Вера Юрьевна, воспитатель МКДОУ Большетавринский детский сад №1 – филиал </a:t>
            </a:r>
            <a:r>
              <a:rPr lang="ru-RU" sz="1800" i="1" dirty="0" err="1" smtClean="0">
                <a:solidFill>
                  <a:srgbClr val="002060"/>
                </a:solidFill>
              </a:rPr>
              <a:t>Русскотавриинский</a:t>
            </a:r>
            <a:r>
              <a:rPr lang="ru-RU" sz="1800" i="1" dirty="0" smtClean="0">
                <a:solidFill>
                  <a:srgbClr val="002060"/>
                </a:solidFill>
              </a:rPr>
              <a:t>  детский сад</a:t>
            </a:r>
            <a:r>
              <a:rPr lang="ru-RU" sz="1800" i="1" dirty="0" smtClean="0">
                <a:solidFill>
                  <a:srgbClr val="002060"/>
                </a:solidFill>
              </a:rPr>
              <a:t>)</a:t>
            </a:r>
            <a:endParaRPr lang="ru-RU" sz="1800" dirty="0" smtClean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DSCN981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928803"/>
            <a:ext cx="69851" cy="7143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DSCN982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6072198" y="2634853"/>
            <a:ext cx="2614601" cy="1960950"/>
          </a:xfrm>
        </p:spPr>
      </p:pic>
      <p:pic>
        <p:nvPicPr>
          <p:cNvPr id="9" name="Рисунок 8" descr="DSCN98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10" y="4429132"/>
            <a:ext cx="3000364" cy="2250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857232"/>
            <a:ext cx="8258204" cy="131764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buFont typeface="Arial" pitchFamily="34" charset="0"/>
              <a:buChar char="•"/>
            </a:pPr>
            <a:r>
              <a:rPr lang="ru-RU" sz="1800" dirty="0" smtClean="0">
                <a:solidFill>
                  <a:srgbClr val="002060"/>
                </a:solidFill>
              </a:rPr>
              <a:t> Анализ </a:t>
            </a:r>
            <a:r>
              <a:rPr lang="ru-RU" sz="1800" dirty="0" smtClean="0">
                <a:solidFill>
                  <a:srgbClr val="002060"/>
                </a:solidFill>
              </a:rPr>
              <a:t>показов НОД</a:t>
            </a:r>
          </a:p>
          <a:p>
            <a:pPr>
              <a:buFont typeface="Arial" pitchFamily="34" charset="0"/>
              <a:buChar char="•"/>
            </a:pPr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ru-RU" sz="1800" dirty="0" smtClean="0">
                <a:solidFill>
                  <a:srgbClr val="002060"/>
                </a:solidFill>
              </a:rPr>
              <a:t>Выступление </a:t>
            </a:r>
            <a:r>
              <a:rPr lang="ru-RU" sz="1800" dirty="0" smtClean="0">
                <a:solidFill>
                  <a:srgbClr val="002060"/>
                </a:solidFill>
              </a:rPr>
              <a:t>руководителя КМО Алексеевой В.Ю. по итогам КМО</a:t>
            </a:r>
          </a:p>
          <a:p>
            <a:pPr>
              <a:buFont typeface="Arial" pitchFamily="34" charset="0"/>
              <a:buChar char="•"/>
            </a:pPr>
            <a:r>
              <a:rPr lang="ru-RU" sz="1800" dirty="0" smtClean="0">
                <a:solidFill>
                  <a:srgbClr val="002060"/>
                </a:solidFill>
              </a:rPr>
              <a:t> </a:t>
            </a:r>
            <a:r>
              <a:rPr lang="ru-RU" sz="1800" dirty="0" smtClean="0">
                <a:solidFill>
                  <a:srgbClr val="002060"/>
                </a:solidFill>
              </a:rPr>
              <a:t>Обратная </a:t>
            </a:r>
            <a:r>
              <a:rPr lang="ru-RU" sz="1800" dirty="0" smtClean="0">
                <a:solidFill>
                  <a:srgbClr val="002060"/>
                </a:solidFill>
              </a:rPr>
              <a:t>связь в форме диалога с аудиторией, анкетирование.</a:t>
            </a:r>
          </a:p>
          <a:p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DSCN981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14282" y="1928802"/>
            <a:ext cx="2971792" cy="2228844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928803"/>
            <a:ext cx="69851" cy="71438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DSCN982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3500430" y="2071678"/>
            <a:ext cx="2614601" cy="1960950"/>
          </a:xfrm>
        </p:spPr>
      </p:pic>
      <p:pic>
        <p:nvPicPr>
          <p:cNvPr id="9" name="Рисунок 8" descr="DSCN98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00760" y="2500306"/>
            <a:ext cx="2857488" cy="2143116"/>
          </a:xfrm>
          <a:prstGeom prst="rect">
            <a:avLst/>
          </a:prstGeom>
        </p:spPr>
      </p:pic>
      <p:pic>
        <p:nvPicPr>
          <p:cNvPr id="10" name="Рисунок 9" descr="DSCN01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3857628"/>
            <a:ext cx="3643306" cy="2732480"/>
          </a:xfrm>
          <a:prstGeom prst="rect">
            <a:avLst/>
          </a:prstGeom>
        </p:spPr>
      </p:pic>
      <p:pic>
        <p:nvPicPr>
          <p:cNvPr id="11" name="Рисунок 10" descr="DSCN999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4357694"/>
            <a:ext cx="3047989" cy="2285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533400"/>
            <a:ext cx="6934200" cy="715963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Муниципальные, территориальные, областные мероприятия (конкурсы), в которых приняли участие педагоги КМО в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2017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учебном году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43042" y="1643050"/>
            <a:ext cx="6719908" cy="4538675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sz="16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42910" y="1397000"/>
          <a:ext cx="8001056" cy="50247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01056"/>
              </a:tblGrid>
              <a:tr h="3174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Областной фестиваль творчества работников образования Свердловской области «Грани Таланта 2018»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045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Участие в лыжном пробеге при </a:t>
                      </a:r>
                      <a:r>
                        <a:rPr lang="ru-RU" sz="1400" kern="12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kern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территориальных отделах </a:t>
                      </a:r>
                      <a:r>
                        <a:rPr lang="ru-RU" sz="1400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«Лыжня России 2018»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527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Очно</a:t>
                      </a:r>
                      <a:r>
                        <a:rPr lang="ru-RU" sz="1400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/заочный педагогический семинар-практикум «Мир детства: сотворчество, достижения, успех»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428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Научно-практическая </a:t>
                      </a:r>
                      <a:r>
                        <a:rPr lang="ru-RU" sz="1400" kern="1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очно</a:t>
                      </a:r>
                      <a:r>
                        <a:rPr lang="ru-RU" sz="1400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/заочная конференция «Пространство дошкольного детства. Современность и будущее»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000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Региональный творческий конкурс «Новогодняя игрушка из бросового материала» проводимый Министерством экологии Свердловской области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000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Смотр-конкурс «Лучшее развивающее пособие по познавательному развитию детей дошкольного возраста своими руками»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812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Муниципальный конкурс  «Зелёная Весна 2018»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Акция «Бумаге – вторую жизнь»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Акция «Большая чистка»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73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Территориальный творческий конкурс «Голосует вся страна». Посвященном выборам Президента РФ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273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Заочный этап конкурса «Воспитатель года 2017»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0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428736"/>
            <a:ext cx="2481349" cy="3528753"/>
          </a:xfrm>
          <a:prstGeom prst="rect">
            <a:avLst/>
          </a:prstGeom>
        </p:spPr>
      </p:pic>
      <p:pic>
        <p:nvPicPr>
          <p:cNvPr id="5" name="Рисунок 4" descr="img0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2000240"/>
            <a:ext cx="2209812" cy="3148149"/>
          </a:xfrm>
          <a:prstGeom prst="rect">
            <a:avLst/>
          </a:prstGeom>
        </p:spPr>
      </p:pic>
      <p:pic>
        <p:nvPicPr>
          <p:cNvPr id="6" name="Picture 2" descr="C:\Users\User\Desktop\Для РМО\2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714488"/>
            <a:ext cx="2765799" cy="38576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58883" y="2967335"/>
            <a:ext cx="92617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ContrastingRightFacing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38100">
                  <a:solidFill>
                    <a:srgbClr val="35B19D"/>
                  </a:solidFill>
                </a:ln>
                <a:solidFill>
                  <a:srgbClr val="35B19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Творческих Всем успехов.</a:t>
            </a:r>
            <a:endParaRPr lang="ru-RU" sz="5400" b="1" cap="none" spc="0" dirty="0">
              <a:ln w="38100">
                <a:solidFill>
                  <a:srgbClr val="35B19D"/>
                </a:solidFill>
              </a:ln>
              <a:solidFill>
                <a:srgbClr val="35B19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Участники КМО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71472" y="1357296"/>
          <a:ext cx="7877203" cy="5391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7412"/>
                <a:gridCol w="1789791"/>
              </a:tblGrid>
              <a:tr h="5556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Всего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45 чел. (педагоги и заведующие)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56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Из них молодых педагогов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6 (13%)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56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Из них с </a:t>
                      </a:r>
                      <a:r>
                        <a:rPr lang="ru-RU" sz="1800" b="1" u="sng" dirty="0">
                          <a:latin typeface="Times New Roman"/>
                          <a:ea typeface="Calibri"/>
                          <a:cs typeface="Times New Roman"/>
                        </a:rPr>
                        <a:t>высшим</a:t>
                      </a: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 образованием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10 (22%)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56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Из них со </a:t>
                      </a:r>
                      <a:r>
                        <a:rPr lang="ru-RU" sz="1800" b="1" u="sng">
                          <a:latin typeface="Times New Roman"/>
                          <a:ea typeface="Calibri"/>
                          <a:cs typeface="Times New Roman"/>
                        </a:rPr>
                        <a:t>средним </a:t>
                      </a: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профессиональным образованием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31(68%)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56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Из них </a:t>
                      </a: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без педагогического образования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4(8%)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56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Из них с </a:t>
                      </a: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высшей</a:t>
                      </a: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 квалификационной категорией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56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Из них с </a:t>
                      </a: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первой </a:t>
                      </a: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квалификационной категорией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10 (22%)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56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Из них </a:t>
                      </a: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СЗД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20 (45%)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562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latin typeface="Times New Roman"/>
                          <a:ea typeface="Calibri"/>
                          <a:cs typeface="Times New Roman"/>
                        </a:rPr>
                        <a:t>Из них </a:t>
                      </a: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без КК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Calibri"/>
                          <a:cs typeface="Times New Roman"/>
                        </a:rPr>
                        <a:t>15 (33%)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533400"/>
            <a:ext cx="6934200" cy="715963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Организационно-методическая деятельность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20" y="1643050"/>
            <a:ext cx="8572560" cy="4929222"/>
          </a:xfrm>
        </p:spPr>
        <p:txBody>
          <a:bodyPr/>
          <a:lstStyle/>
          <a:p>
            <a:pPr lvl="0"/>
            <a:r>
              <a:rPr lang="ru-RU" sz="14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                        Заседание </a:t>
            </a:r>
            <a:r>
              <a:rPr lang="ru-RU" sz="1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КМО 1 в МКДОУ  Большетавринский детский сад №1 </a:t>
            </a:r>
            <a:endParaRPr lang="ru-RU" sz="14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r>
              <a:rPr lang="ru-RU" sz="14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                                                                               30 </a:t>
            </a:r>
            <a:r>
              <a:rPr lang="ru-RU" sz="1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января 2018г.:</a:t>
            </a:r>
            <a:r>
              <a:rPr lang="ru-RU" sz="14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400" b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                         Тема</a:t>
            </a:r>
            <a:r>
              <a:rPr lang="ru-RU" sz="14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: «Организация совместной деятельности детей и взрослых в ДОО»</a:t>
            </a:r>
            <a:endParaRPr lang="ru-RU" sz="14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ru-RU" sz="14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lvl="0"/>
            <a:r>
              <a:rPr lang="ru-RU" sz="15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Открытый показ непосредственно образовательной деятельности </a:t>
            </a:r>
            <a:r>
              <a:rPr lang="ru-RU" sz="15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по познавательному развитию (НОД</a:t>
            </a:r>
            <a:r>
              <a:rPr lang="ru-RU" sz="15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):</a:t>
            </a:r>
          </a:p>
          <a:p>
            <a:r>
              <a:rPr lang="ru-RU" sz="15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- в младшей группе с 1,6 до 3 лет «Поможем белочке»</a:t>
            </a:r>
          </a:p>
          <a:p>
            <a:pPr>
              <a:buNone/>
            </a:pPr>
            <a:r>
              <a:rPr lang="ru-RU" sz="1500" b="1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 </a:t>
            </a:r>
            <a:r>
              <a:rPr lang="ru-RU" sz="15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(</a:t>
            </a:r>
            <a:r>
              <a:rPr lang="ru-RU" sz="1500" b="1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Давлетбаева</a:t>
            </a:r>
            <a:r>
              <a:rPr lang="ru-RU" sz="15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Татьяна Николаевна,</a:t>
            </a:r>
            <a:r>
              <a:rPr lang="ru-RU" sz="15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воспитатель МКДОУ Большетавринский детский сад №1)</a:t>
            </a:r>
            <a:endParaRPr lang="ru-RU" sz="15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r>
              <a:rPr lang="ru-RU" sz="15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- в средней группе с 2 до 4 лет </a:t>
            </a:r>
            <a:r>
              <a:rPr lang="ru-RU" sz="15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5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«На помощь зайчику»</a:t>
            </a:r>
          </a:p>
          <a:p>
            <a:pPr>
              <a:buNone/>
            </a:pPr>
            <a:r>
              <a:rPr lang="ru-RU" sz="1500" b="1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 (</a:t>
            </a:r>
            <a:r>
              <a:rPr lang="ru-RU" sz="15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Мишина Надежда Николаевна</a:t>
            </a:r>
            <a:r>
              <a:rPr lang="ru-RU" sz="15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, воспитатель МКДОУ Большетавринский детский сад №1)</a:t>
            </a:r>
            <a:endParaRPr lang="ru-RU" sz="15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r>
              <a:rPr lang="ru-RU" sz="15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- в разновозрастной группе с 4 до 6 лет</a:t>
            </a:r>
            <a:r>
              <a:rPr lang="ru-RU" sz="15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5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«Путешествие в страну Здоровья»</a:t>
            </a:r>
            <a:r>
              <a:rPr lang="ru-RU" sz="15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endParaRPr lang="ru-RU" sz="15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ru-RU" sz="1500" b="1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 (</a:t>
            </a:r>
            <a:r>
              <a:rPr lang="ru-RU" sz="1500" b="1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Кимаева</a:t>
            </a:r>
            <a:r>
              <a:rPr lang="ru-RU" sz="15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Валентина Михайловна,</a:t>
            </a:r>
            <a:r>
              <a:rPr lang="ru-RU" sz="15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воспитатель МКДОУ Большетавринский детский сад №1)</a:t>
            </a:r>
            <a:endParaRPr lang="ru-RU" sz="15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r>
              <a:rPr lang="ru-RU" sz="15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- в подготовительной группе  с 6 до 7 лет «Зимующие и перелетные птицы»</a:t>
            </a:r>
            <a:r>
              <a:rPr lang="ru-RU" sz="15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endParaRPr lang="ru-RU" sz="15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ru-RU" sz="1500" b="1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  (</a:t>
            </a:r>
            <a:r>
              <a:rPr lang="ru-RU" sz="1500" b="1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Сташкина</a:t>
            </a:r>
            <a:r>
              <a:rPr lang="ru-RU" sz="15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Ирина Тимофеевна,</a:t>
            </a:r>
            <a:r>
              <a:rPr lang="ru-RU" sz="15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воспитатель МКДОУ Большетавринский детский сад №1)</a:t>
            </a:r>
            <a:endParaRPr lang="ru-RU" sz="15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ru-RU" sz="1500" b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Выступление по теме «ФГОС ДО: особенности и методы работы»</a:t>
            </a:r>
            <a:endParaRPr lang="ru-RU" sz="15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r>
              <a:rPr lang="ru-RU" sz="15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   (</a:t>
            </a:r>
            <a:r>
              <a:rPr lang="ru-RU" sz="15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Алексеева В.Ю</a:t>
            </a:r>
            <a:r>
              <a:rPr lang="ru-RU" sz="15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.)</a:t>
            </a:r>
            <a:endParaRPr lang="ru-RU" sz="15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 lvl="0">
              <a:buNone/>
            </a:pPr>
            <a:endParaRPr lang="ru-RU" sz="14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0" y="1214422"/>
            <a:ext cx="4040188" cy="96045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ru-RU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endParaRPr lang="ru-RU" dirty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endParaRPr lang="ru-RU" dirty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младшая группа с 1,6 до 3 лет «Поможем белочке»</a:t>
            </a:r>
          </a:p>
          <a:p>
            <a:r>
              <a:rPr lang="ru-RU" sz="1400" i="1" dirty="0">
                <a:solidFill>
                  <a:srgbClr val="002060"/>
                </a:solidFill>
              </a:rPr>
              <a:t>    (</a:t>
            </a:r>
            <a:r>
              <a:rPr lang="ru-RU" sz="1400" i="1" dirty="0" err="1">
                <a:solidFill>
                  <a:srgbClr val="002060"/>
                </a:solidFill>
              </a:rPr>
              <a:t>Давлетбаева</a:t>
            </a:r>
            <a:r>
              <a:rPr lang="ru-RU" sz="1400" i="1" dirty="0">
                <a:solidFill>
                  <a:srgbClr val="002060"/>
                </a:solidFill>
              </a:rPr>
              <a:t> Татьяна Николаевна,</a:t>
            </a:r>
            <a:r>
              <a:rPr lang="ru-RU" sz="1400" i="1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воспитатель МКДОУ Большетавринский детский сад №1)</a:t>
            </a:r>
            <a:endParaRPr lang="ru-RU" sz="1400" dirty="0" smtClean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Содержимое 8" descr="DSCN977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14281" y="2428868"/>
            <a:ext cx="2286015" cy="1714512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5025" y="928670"/>
            <a:ext cx="4041775" cy="1285883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ru-RU" sz="1200" dirty="0" smtClean="0">
              <a:solidFill>
                <a:srgbClr val="002060"/>
              </a:solidFill>
            </a:endParaRPr>
          </a:p>
          <a:p>
            <a:endParaRPr lang="ru-RU" sz="1200" dirty="0">
              <a:solidFill>
                <a:srgbClr val="002060"/>
              </a:solidFill>
            </a:endParaRPr>
          </a:p>
          <a:p>
            <a:endParaRPr lang="ru-RU" sz="1200" dirty="0" smtClean="0">
              <a:solidFill>
                <a:srgbClr val="002060"/>
              </a:solidFill>
            </a:endParaRPr>
          </a:p>
          <a:p>
            <a:endParaRPr lang="ru-RU" sz="1200" dirty="0">
              <a:solidFill>
                <a:srgbClr val="002060"/>
              </a:solidFill>
            </a:endParaRPr>
          </a:p>
          <a:p>
            <a:endParaRPr lang="ru-RU" sz="1200" dirty="0" smtClean="0">
              <a:solidFill>
                <a:srgbClr val="002060"/>
              </a:solidFill>
            </a:endParaRPr>
          </a:p>
          <a:p>
            <a:endParaRPr lang="ru-RU" sz="1200" dirty="0">
              <a:solidFill>
                <a:srgbClr val="002060"/>
              </a:solidFill>
            </a:endParaRPr>
          </a:p>
          <a:p>
            <a:endParaRPr lang="ru-RU" sz="1200" dirty="0" smtClean="0">
              <a:solidFill>
                <a:srgbClr val="002060"/>
              </a:solidFill>
            </a:endParaRPr>
          </a:p>
          <a:p>
            <a:endParaRPr lang="ru-RU" sz="1200" dirty="0">
              <a:solidFill>
                <a:srgbClr val="002060"/>
              </a:solidFill>
            </a:endParaRPr>
          </a:p>
          <a:p>
            <a:endParaRPr lang="ru-RU" sz="1200" dirty="0" smtClean="0">
              <a:solidFill>
                <a:srgbClr val="002060"/>
              </a:solidFill>
            </a:endParaRPr>
          </a:p>
          <a:p>
            <a:endParaRPr lang="ru-RU" sz="1200" dirty="0">
              <a:solidFill>
                <a:srgbClr val="002060"/>
              </a:solidFill>
            </a:endParaRPr>
          </a:p>
          <a:p>
            <a:endParaRPr lang="ru-RU" sz="1200" dirty="0" smtClean="0">
              <a:solidFill>
                <a:srgbClr val="002060"/>
              </a:solidFill>
            </a:endParaRPr>
          </a:p>
          <a:p>
            <a:endParaRPr lang="ru-RU" sz="1200" dirty="0">
              <a:solidFill>
                <a:srgbClr val="002060"/>
              </a:solidFill>
            </a:endParaRPr>
          </a:p>
          <a:p>
            <a:endParaRPr lang="ru-RU" sz="1200" dirty="0" smtClean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средняя группа </a:t>
            </a:r>
            <a:r>
              <a:rPr lang="ru-RU" sz="1400" dirty="0">
                <a:solidFill>
                  <a:srgbClr val="002060"/>
                </a:solidFill>
              </a:rPr>
              <a:t>с 2 до 4 лет  «На помощь зайчику»</a:t>
            </a:r>
          </a:p>
          <a:p>
            <a:r>
              <a:rPr lang="ru-RU" sz="1400" i="1" dirty="0">
                <a:solidFill>
                  <a:srgbClr val="002060"/>
                </a:solidFill>
              </a:rPr>
              <a:t>(Мишина Надежда Николаевна, воспитатель МКДОУ Большетавринский детский сад №1)</a:t>
            </a:r>
            <a:endParaRPr lang="ru-RU" sz="1400" dirty="0">
              <a:solidFill>
                <a:srgbClr val="002060"/>
              </a:solidFill>
            </a:endParaRPr>
          </a:p>
          <a:p>
            <a:endParaRPr lang="ru-RU" sz="1200" dirty="0"/>
          </a:p>
        </p:txBody>
      </p:sp>
      <p:pic>
        <p:nvPicPr>
          <p:cNvPr id="10" name="Содержимое 9" descr="DSCN977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1357290" y="4429132"/>
            <a:ext cx="2582874" cy="1937155"/>
          </a:xfrm>
        </p:spPr>
      </p:pic>
      <p:pic>
        <p:nvPicPr>
          <p:cNvPr id="11" name="Рисунок 10" descr="DSCN97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2500306"/>
            <a:ext cx="2571736" cy="1928802"/>
          </a:xfrm>
          <a:prstGeom prst="rect">
            <a:avLst/>
          </a:prstGeom>
        </p:spPr>
      </p:pic>
      <p:pic>
        <p:nvPicPr>
          <p:cNvPr id="12" name="Рисунок 11" descr="DSCN977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72198" y="4643446"/>
            <a:ext cx="2643174" cy="1982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71546"/>
            <a:ext cx="4040188" cy="1103329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400" dirty="0" smtClean="0">
                <a:solidFill>
                  <a:srgbClr val="002060"/>
                </a:solidFill>
              </a:rPr>
              <a:t>разновозрастная группа </a:t>
            </a:r>
            <a:r>
              <a:rPr lang="ru-RU" sz="1400" dirty="0">
                <a:solidFill>
                  <a:srgbClr val="002060"/>
                </a:solidFill>
              </a:rPr>
              <a:t>с 4 до 6 лет «Путешествие в страну Здоровья»</a:t>
            </a:r>
            <a:r>
              <a:rPr lang="ru-RU" sz="1400" i="1" dirty="0">
                <a:solidFill>
                  <a:srgbClr val="002060"/>
                </a:solidFill>
              </a:rPr>
              <a:t> </a:t>
            </a:r>
            <a:endParaRPr lang="ru-RU" sz="1400" dirty="0">
              <a:solidFill>
                <a:srgbClr val="002060"/>
              </a:solidFill>
            </a:endParaRPr>
          </a:p>
          <a:p>
            <a:r>
              <a:rPr lang="ru-RU" sz="1400" i="1" dirty="0">
                <a:solidFill>
                  <a:srgbClr val="002060"/>
                </a:solidFill>
              </a:rPr>
              <a:t>(</a:t>
            </a:r>
            <a:r>
              <a:rPr lang="ru-RU" sz="1400" i="1" dirty="0" err="1">
                <a:solidFill>
                  <a:srgbClr val="002060"/>
                </a:solidFill>
              </a:rPr>
              <a:t>Кимаева</a:t>
            </a:r>
            <a:r>
              <a:rPr lang="ru-RU" sz="1400" i="1" dirty="0">
                <a:solidFill>
                  <a:srgbClr val="002060"/>
                </a:solidFill>
              </a:rPr>
              <a:t> Валентина Михайловна, воспитатель МКДОУ Большетавринский детский сад №1</a:t>
            </a:r>
            <a:r>
              <a:rPr lang="ru-RU" sz="1400" i="1" dirty="0" smtClean="0">
                <a:solidFill>
                  <a:srgbClr val="002060"/>
                </a:solidFill>
              </a:rPr>
              <a:t>)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7" name="Содержимое 6" descr="20180130_09435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33345" y="2881309"/>
            <a:ext cx="4191030" cy="3143272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000108"/>
            <a:ext cx="4041775" cy="1174767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sz="1400" dirty="0" err="1" smtClean="0">
                <a:solidFill>
                  <a:srgbClr val="002060"/>
                </a:solidFill>
              </a:rPr>
              <a:t>подготовительнаягруппа</a:t>
            </a:r>
            <a:r>
              <a:rPr lang="ru-RU" sz="1400" dirty="0" smtClean="0">
                <a:solidFill>
                  <a:srgbClr val="002060"/>
                </a:solidFill>
              </a:rPr>
              <a:t>  </a:t>
            </a:r>
            <a:r>
              <a:rPr lang="ru-RU" sz="1400" dirty="0">
                <a:solidFill>
                  <a:srgbClr val="002060"/>
                </a:solidFill>
              </a:rPr>
              <a:t>с 6 до 7 лет «Зимующие и перелетные птицы»</a:t>
            </a:r>
            <a:r>
              <a:rPr lang="ru-RU" sz="1400" i="1" dirty="0">
                <a:solidFill>
                  <a:srgbClr val="002060"/>
                </a:solidFill>
              </a:rPr>
              <a:t> </a:t>
            </a:r>
            <a:endParaRPr lang="ru-RU" sz="1400" dirty="0">
              <a:solidFill>
                <a:srgbClr val="002060"/>
              </a:solidFill>
            </a:endParaRPr>
          </a:p>
          <a:p>
            <a:r>
              <a:rPr lang="ru-RU" sz="1400" i="1" dirty="0">
                <a:solidFill>
                  <a:srgbClr val="002060"/>
                </a:solidFill>
              </a:rPr>
              <a:t>(</a:t>
            </a:r>
            <a:r>
              <a:rPr lang="ru-RU" sz="1400" i="1" dirty="0" err="1">
                <a:solidFill>
                  <a:srgbClr val="002060"/>
                </a:solidFill>
              </a:rPr>
              <a:t>Сташкина</a:t>
            </a:r>
            <a:r>
              <a:rPr lang="ru-RU" sz="1400" i="1" dirty="0">
                <a:solidFill>
                  <a:srgbClr val="002060"/>
                </a:solidFill>
              </a:rPr>
              <a:t> Ирина Тимофеевна, воспитатель МКДОУ Большетавринский детский сад №1</a:t>
            </a:r>
            <a:r>
              <a:rPr lang="ru-RU" sz="1400" i="1" dirty="0" smtClean="0">
                <a:solidFill>
                  <a:srgbClr val="002060"/>
                </a:solidFill>
              </a:rPr>
              <a:t>)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8" name="Содержимое 7" descr="20180130_09385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430247" y="2856373"/>
            <a:ext cx="2277026" cy="1707769"/>
          </a:xfrm>
        </p:spPr>
      </p:pic>
      <p:pic>
        <p:nvPicPr>
          <p:cNvPr id="9" name="Рисунок 8" descr="20180130_0939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203172" y="4012407"/>
            <a:ext cx="2952739" cy="2214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sz="18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18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r>
              <a:rPr lang="ru-RU" sz="1800" b="1" dirty="0">
                <a:solidFill>
                  <a:srgbClr val="002060"/>
                </a:solidFill>
              </a:rPr>
              <a:t/>
            </a:r>
            <a:br>
              <a:rPr lang="ru-RU" sz="1800" b="1" dirty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</a:rPr>
              <a:t/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>
                <a:solidFill>
                  <a:srgbClr val="002060"/>
                </a:solidFill>
              </a:rPr>
              <a:t/>
            </a:r>
            <a:br>
              <a:rPr lang="ru-RU" sz="1800" b="1" dirty="0">
                <a:solidFill>
                  <a:srgbClr val="002060"/>
                </a:solidFill>
              </a:rPr>
            </a:br>
            <a:r>
              <a:rPr lang="ru-RU" sz="18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Выступление </a:t>
            </a:r>
            <a:r>
              <a:rPr lang="ru-RU" sz="18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по теме «ФГОС ДО: особенности и методы работы»</a:t>
            </a:r>
            <a:r>
              <a:rPr lang="ru-RU" sz="18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r>
              <a:rPr lang="ru-RU" sz="1800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(Алексеева В.Ю.)</a:t>
            </a:r>
            <a:r>
              <a:rPr lang="ru-RU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9" name="Содержимое 8" descr="DSCN97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29256" y="1785926"/>
            <a:ext cx="2603504" cy="1952628"/>
          </a:xfrm>
        </p:spPr>
      </p:pic>
      <p:pic>
        <p:nvPicPr>
          <p:cNvPr id="10" name="Рисунок 9" descr="DSCN97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786058"/>
            <a:ext cx="4953003" cy="3714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56" y="571481"/>
            <a:ext cx="6934200" cy="71438"/>
          </a:xfrm>
        </p:spPr>
        <p:txBody>
          <a:bodyPr/>
          <a:lstStyle/>
          <a:p>
            <a:pPr algn="ctr"/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20" y="714356"/>
            <a:ext cx="8572560" cy="5857916"/>
          </a:xfrm>
        </p:spPr>
        <p:txBody>
          <a:bodyPr/>
          <a:lstStyle/>
          <a:p>
            <a:pPr algn="ctr"/>
            <a:r>
              <a:rPr lang="ru-RU" sz="1800" b="1" dirty="0" smtClean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            Заседание </a:t>
            </a:r>
            <a:r>
              <a:rPr lang="ru-RU" sz="1800" b="1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КМО №2 в МКДОУ </a:t>
            </a:r>
            <a:r>
              <a:rPr lang="ru-RU" sz="1800" b="1" dirty="0" err="1">
                <a:solidFill>
                  <a:srgbClr val="7030A0"/>
                </a:solidFill>
                <a:latin typeface="+mn-lt"/>
                <a:ea typeface="+mn-ea"/>
                <a:cs typeface="+mn-cs"/>
              </a:rPr>
              <a:t>Бугалышский</a:t>
            </a:r>
            <a:r>
              <a:rPr lang="ru-RU" sz="1800" b="1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 детский сад №2 </a:t>
            </a:r>
            <a:endParaRPr lang="ru-RU" sz="1800" b="1" dirty="0" smtClean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  <a:p>
            <a:pPr algn="ctr">
              <a:buNone/>
            </a:pPr>
            <a:r>
              <a:rPr lang="ru-RU" sz="1800" b="1" dirty="0" smtClean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от13 </a:t>
            </a:r>
            <a:r>
              <a:rPr lang="ru-RU" sz="1800" b="1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февраля 2018 года.</a:t>
            </a:r>
            <a:endParaRPr lang="ru-RU" sz="1800" dirty="0">
              <a:solidFill>
                <a:srgbClr val="7030A0"/>
              </a:solidFill>
              <a:latin typeface="+mn-lt"/>
              <a:ea typeface="+mn-ea"/>
              <a:cs typeface="+mn-cs"/>
            </a:endParaRPr>
          </a:p>
          <a:p>
            <a:r>
              <a:rPr lang="ru-RU" sz="16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Тема: «Организация совместной деятельности детей и взрослых в ДОО»</a:t>
            </a:r>
            <a:endParaRPr lang="ru-RU" sz="16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     </a:t>
            </a:r>
            <a:r>
              <a:rPr lang="ru-RU" sz="16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Открытый показ непосредственно образовательной </a:t>
            </a:r>
            <a:r>
              <a:rPr lang="ru-RU" sz="16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деятельности по  </a:t>
            </a:r>
          </a:p>
          <a:p>
            <a:pPr>
              <a:buNone/>
            </a:pPr>
            <a:r>
              <a:rPr lang="ru-RU" sz="1600" dirty="0">
                <a:solidFill>
                  <a:srgbClr val="002060"/>
                </a:solidFill>
              </a:rPr>
              <a:t> </a:t>
            </a:r>
            <a:r>
              <a:rPr lang="ru-RU" sz="1600" dirty="0" smtClean="0">
                <a:solidFill>
                  <a:srgbClr val="002060"/>
                </a:solidFill>
              </a:rPr>
              <a:t>                                                  </a:t>
            </a:r>
            <a:r>
              <a:rPr lang="ru-RU" sz="16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речевому развитию  </a:t>
            </a:r>
            <a:r>
              <a:rPr lang="ru-RU" sz="16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(НОД):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                    - </a:t>
            </a:r>
            <a:r>
              <a:rPr lang="ru-RU" sz="16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 младшей группе с 1,5 до 3 лет «Дружная семейка»</a:t>
            </a:r>
          </a:p>
          <a:p>
            <a:r>
              <a:rPr lang="ru-RU" sz="16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(</a:t>
            </a:r>
            <a:r>
              <a:rPr lang="ru-RU" sz="1600" b="1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Фаткиева</a:t>
            </a:r>
            <a:r>
              <a:rPr lang="ru-RU" sz="16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Эльмера</a:t>
            </a:r>
            <a:r>
              <a:rPr lang="ru-RU" sz="16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Касимовна</a:t>
            </a:r>
            <a:r>
              <a:rPr lang="ru-RU" sz="16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6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воспитатель МКДОУ </a:t>
            </a:r>
            <a:r>
              <a:rPr lang="ru-RU" sz="1600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Бугалышский</a:t>
            </a:r>
            <a:r>
              <a:rPr lang="ru-RU" sz="16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детский сад №2)</a:t>
            </a:r>
            <a:endParaRPr lang="ru-RU" sz="16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r>
              <a:rPr lang="ru-RU" sz="16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- </a:t>
            </a:r>
            <a:r>
              <a:rPr lang="ru-RU" sz="16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во 2 младшей группе с </a:t>
            </a:r>
            <a:r>
              <a:rPr lang="ru-RU" sz="16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2 </a:t>
            </a:r>
            <a:r>
              <a:rPr lang="ru-RU" sz="16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до </a:t>
            </a:r>
            <a:r>
              <a:rPr lang="ru-RU" sz="1600" dirty="0" smtClean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3 </a:t>
            </a:r>
            <a:r>
              <a:rPr lang="ru-RU" sz="16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лет «Путешествие в сказку Теремок»</a:t>
            </a:r>
          </a:p>
          <a:p>
            <a:r>
              <a:rPr lang="ru-RU" sz="16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(</a:t>
            </a:r>
            <a:r>
              <a:rPr lang="ru-RU" sz="1600" b="1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Бегаева</a:t>
            </a:r>
            <a:r>
              <a:rPr lang="ru-RU" sz="16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Алена Сергеевна, </a:t>
            </a:r>
            <a:r>
              <a:rPr lang="ru-RU" sz="16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воспитатель МКДОУ </a:t>
            </a:r>
            <a:r>
              <a:rPr lang="ru-RU" sz="1600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Бугалышский</a:t>
            </a:r>
            <a:r>
              <a:rPr lang="ru-RU" sz="16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детский сад №2)</a:t>
            </a:r>
            <a:endParaRPr lang="ru-RU" sz="16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r>
              <a:rPr lang="ru-RU" sz="16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-</a:t>
            </a:r>
            <a:r>
              <a:rPr lang="ru-RU" sz="16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 средней группе с 4 до 5 лет «Страна игрушек»</a:t>
            </a:r>
          </a:p>
          <a:p>
            <a:r>
              <a:rPr lang="ru-RU" sz="16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(</a:t>
            </a:r>
            <a:r>
              <a:rPr lang="ru-RU" sz="1600" b="1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Шаяхматова</a:t>
            </a:r>
            <a:r>
              <a:rPr lang="ru-RU" sz="16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Радмила</a:t>
            </a:r>
            <a:r>
              <a:rPr lang="ru-RU" sz="16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600" b="1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Рашитовна</a:t>
            </a:r>
            <a:r>
              <a:rPr lang="ru-RU" sz="16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6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воспитатель МКДОУ </a:t>
            </a:r>
            <a:r>
              <a:rPr lang="ru-RU" sz="1600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Бугалышский</a:t>
            </a:r>
            <a:r>
              <a:rPr lang="ru-RU" sz="16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детский сад №2)</a:t>
            </a:r>
            <a:endParaRPr lang="ru-RU" sz="16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r>
              <a:rPr lang="ru-RU" sz="16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- в старшей группе с 5 до 6 лет «Зимушка-зима»</a:t>
            </a:r>
          </a:p>
          <a:p>
            <a:r>
              <a:rPr lang="ru-RU" sz="16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(</a:t>
            </a:r>
            <a:r>
              <a:rPr lang="ru-RU" sz="1600" b="1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Мусихина</a:t>
            </a:r>
            <a:r>
              <a:rPr lang="ru-RU" sz="16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Людмила Борисовна,</a:t>
            </a:r>
            <a:r>
              <a:rPr lang="ru-RU" sz="16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воспитатель МКДОУ </a:t>
            </a:r>
            <a:r>
              <a:rPr lang="ru-RU" sz="1600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Бугалышский</a:t>
            </a:r>
            <a:r>
              <a:rPr lang="ru-RU" sz="16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детский сад№2)</a:t>
            </a:r>
            <a:endParaRPr lang="ru-RU" sz="16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r>
              <a:rPr lang="ru-RU" sz="16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- в подготовительной группе с 6 до 7 лет «В поисках сокровищ»</a:t>
            </a:r>
          </a:p>
          <a:p>
            <a:r>
              <a:rPr lang="ru-RU" sz="1600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(</a:t>
            </a:r>
            <a:r>
              <a:rPr lang="ru-RU" sz="1600" b="1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Шурманова</a:t>
            </a:r>
            <a:r>
              <a:rPr lang="ru-RU" sz="1600" b="1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Жанна Викторовна, </a:t>
            </a:r>
            <a:r>
              <a:rPr lang="ru-RU" sz="16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воспитатель МКДОУ </a:t>
            </a:r>
            <a:r>
              <a:rPr lang="ru-RU" sz="1600" i="1" dirty="0" err="1">
                <a:solidFill>
                  <a:srgbClr val="002060"/>
                </a:solidFill>
                <a:latin typeface="+mn-lt"/>
                <a:ea typeface="+mn-ea"/>
                <a:cs typeface="+mn-cs"/>
              </a:rPr>
              <a:t>Бугалышский</a:t>
            </a:r>
            <a:r>
              <a:rPr lang="ru-RU" sz="1600" i="1" dirty="0">
                <a:solidFill>
                  <a:srgbClr val="002060"/>
                </a:solidFill>
                <a:latin typeface="+mn-lt"/>
                <a:ea typeface="+mn-ea"/>
                <a:cs typeface="+mn-cs"/>
              </a:rPr>
              <a:t> детский сад №2)</a:t>
            </a:r>
            <a:endParaRPr lang="ru-RU" sz="16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 lvl="0"/>
            <a:endParaRPr lang="ru-RU" sz="140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">
  <a:themeElements>
    <a:clrScheme name="powerpoint-template-24 14">
      <a:dk1>
        <a:srgbClr val="4D4D4D"/>
      </a:dk1>
      <a:lt1>
        <a:srgbClr val="FFFFFF"/>
      </a:lt1>
      <a:dk2>
        <a:srgbClr val="4D4D4D"/>
      </a:dk2>
      <a:lt2>
        <a:srgbClr val="888888"/>
      </a:lt2>
      <a:accent1>
        <a:srgbClr val="9E9E9E"/>
      </a:accent1>
      <a:accent2>
        <a:srgbClr val="BEBEBE"/>
      </a:accent2>
      <a:accent3>
        <a:srgbClr val="FFFFFF"/>
      </a:accent3>
      <a:accent4>
        <a:srgbClr val="404040"/>
      </a:accent4>
      <a:accent5>
        <a:srgbClr val="CCCCCC"/>
      </a:accent5>
      <a:accent6>
        <a:srgbClr val="ACACAC"/>
      </a:accent6>
      <a:hlink>
        <a:srgbClr val="BDD006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0E0F83"/>
        </a:lt2>
        <a:accent1>
          <a:srgbClr val="4049D2"/>
        </a:accent1>
        <a:accent2>
          <a:srgbClr val="494FD9"/>
        </a:accent2>
        <a:accent3>
          <a:srgbClr val="FFFFFF"/>
        </a:accent3>
        <a:accent4>
          <a:srgbClr val="404040"/>
        </a:accent4>
        <a:accent5>
          <a:srgbClr val="AFB1E5"/>
        </a:accent5>
        <a:accent6>
          <a:srgbClr val="4147C4"/>
        </a:accent6>
        <a:hlink>
          <a:srgbClr val="757DD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4B8ACD"/>
        </a:lt2>
        <a:accent1>
          <a:srgbClr val="5C98C2"/>
        </a:accent1>
        <a:accent2>
          <a:srgbClr val="93BAD6"/>
        </a:accent2>
        <a:accent3>
          <a:srgbClr val="FFFFFF"/>
        </a:accent3>
        <a:accent4>
          <a:srgbClr val="404040"/>
        </a:accent4>
        <a:accent5>
          <a:srgbClr val="B5CADD"/>
        </a:accent5>
        <a:accent6>
          <a:srgbClr val="85A8C2"/>
        </a:accent6>
        <a:hlink>
          <a:srgbClr val="AECDE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114682"/>
        </a:lt2>
        <a:accent1>
          <a:srgbClr val="295B99"/>
        </a:accent1>
        <a:accent2>
          <a:srgbClr val="406DA6"/>
        </a:accent2>
        <a:accent3>
          <a:srgbClr val="FFFFFF"/>
        </a:accent3>
        <a:accent4>
          <a:srgbClr val="404040"/>
        </a:accent4>
        <a:accent5>
          <a:srgbClr val="ACB5CA"/>
        </a:accent5>
        <a:accent6>
          <a:srgbClr val="396296"/>
        </a:accent6>
        <a:hlink>
          <a:srgbClr val="5F84B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617180"/>
        </a:lt2>
        <a:accent1>
          <a:srgbClr val="85919F"/>
        </a:accent1>
        <a:accent2>
          <a:srgbClr val="96A3AF"/>
        </a:accent2>
        <a:accent3>
          <a:srgbClr val="FFFFFF"/>
        </a:accent3>
        <a:accent4>
          <a:srgbClr val="404040"/>
        </a:accent4>
        <a:accent5>
          <a:srgbClr val="C2C7CD"/>
        </a:accent5>
        <a:accent6>
          <a:srgbClr val="87939E"/>
        </a:accent6>
        <a:hlink>
          <a:srgbClr val="AFB9C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C8C8C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F200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D000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397AF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3892F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FFC90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FFA21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4D4D4D"/>
        </a:dk1>
        <a:lt1>
          <a:srgbClr val="FFFFFF"/>
        </a:lt1>
        <a:dk2>
          <a:srgbClr val="4D4D4D"/>
        </a:dk2>
        <a:lt2>
          <a:srgbClr val="888888"/>
        </a:lt2>
        <a:accent1>
          <a:srgbClr val="9E9E9E"/>
        </a:accent1>
        <a:accent2>
          <a:srgbClr val="BEBEBE"/>
        </a:accent2>
        <a:accent3>
          <a:srgbClr val="FFFFFF"/>
        </a:accent3>
        <a:accent4>
          <a:srgbClr val="404040"/>
        </a:accent4>
        <a:accent5>
          <a:srgbClr val="CCCCCC"/>
        </a:accent5>
        <a:accent6>
          <a:srgbClr val="ACACAC"/>
        </a:accent6>
        <a:hlink>
          <a:srgbClr val="BDD006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152</TotalTime>
  <Words>1848</Words>
  <Application>Microsoft Office PowerPoint</Application>
  <PresentationFormat>Экран (4:3)</PresentationFormat>
  <Paragraphs>220</Paragraphs>
  <Slides>38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powerpoint-template</vt:lpstr>
      <vt:lpstr>Анализ работы КМО Южного куста </vt:lpstr>
      <vt:lpstr>  В состав кустового методического объединения нашей территории входят:  </vt:lpstr>
      <vt:lpstr>Цель и задачи деятельности КМО</vt:lpstr>
      <vt:lpstr>Участники КМО</vt:lpstr>
      <vt:lpstr>Организационно-методическая деятельность</vt:lpstr>
      <vt:lpstr>Слайд 6</vt:lpstr>
      <vt:lpstr>Слайд 7</vt:lpstr>
      <vt:lpstr>    Выступление по теме «ФГОС ДО: особенности и методы работы» (Алексеева В.Ю.)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Муниципальные, территориальные, областные мероприятия (конкурсы), в которых приняли участие педагоги КМО в 2017 – 2018 учебном году</vt:lpstr>
      <vt:lpstr>Слайд 37</vt:lpstr>
      <vt:lpstr>Слайд 38</vt:lpstr>
    </vt:vector>
  </TitlesOfParts>
  <Company>Templates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работы КМО Южного куста</dc:title>
  <dc:creator>User</dc:creator>
  <cp:lastModifiedBy>User</cp:lastModifiedBy>
  <cp:revision>16</cp:revision>
  <dcterms:created xsi:type="dcterms:W3CDTF">2018-06-14T16:27:37Z</dcterms:created>
  <dcterms:modified xsi:type="dcterms:W3CDTF">2018-06-14T19:22:44Z</dcterms:modified>
</cp:coreProperties>
</file>