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72" r:id="rId12"/>
    <p:sldId id="273" r:id="rId13"/>
    <p:sldId id="274" r:id="rId14"/>
    <p:sldId id="275" r:id="rId15"/>
    <p:sldId id="281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660"/>
  </p:normalViewPr>
  <p:slideViewPr>
    <p:cSldViewPr>
      <p:cViewPr varScale="1">
        <p:scale>
          <a:sx n="70" d="100"/>
          <a:sy n="70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86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0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0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1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9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3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4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0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9FF4-1673-49B9-AD60-15A607B9FB18}" type="datetimeFigureOut">
              <a:rPr lang="ru-RU" smtClean="0"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C10A-C0E9-4E2C-AF2A-5C5105C22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3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ok.ya1.ru/uploads/posts/2011-03/1300068675_1280x1024-56.jpg" TargetMode="External"/><Relationship Id="rId2" Type="http://schemas.openxmlformats.org/officeDocument/2006/relationships/hyperlink" Target="http://s01.yapfiles.ru/files/786469/clipart15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.bp.blogspot.com/-jJW1Wq7xpIg/UI2iaL91yoI/AAAAAAAAFZw/TGKxDxMOyjY/s1600/b1bc22c34ed9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17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индивидуализации образовательных отношений в ДОО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661248"/>
            <a:ext cx="2552328" cy="553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03.11.2016 г.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571607" y="631913"/>
            <a:ext cx="3886593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Заседание РМО №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2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Назовите тактику индивидуального подхода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800" y="3949899"/>
            <a:ext cx="3600400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«диктат» и опека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Какой подход в ДО является основой индивидуализации?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63688" y="3949898"/>
            <a:ext cx="5544616" cy="1135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Личностно-ориентированный подход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Что включает в себя личностно-ориентированный подход?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83568" y="2996953"/>
            <a:ext cx="7200800" cy="33123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Это такой тип образовательного процесса, в котором:</a:t>
            </a:r>
          </a:p>
          <a:p>
            <a:pPr>
              <a:buFontTx/>
              <a:buChar char="-"/>
            </a:pPr>
            <a:r>
              <a:rPr lang="ru-RU" sz="4000" b="1" dirty="0" smtClean="0"/>
              <a:t>личность ребенка и личность взрослого выступают как его субъекты;</a:t>
            </a:r>
            <a:endParaRPr lang="ru-RU" sz="4000" b="1" dirty="0"/>
          </a:p>
          <a:p>
            <a:pPr>
              <a:buFontTx/>
              <a:buChar char="-"/>
            </a:pPr>
            <a:r>
              <a:rPr lang="ru-RU" sz="4000" b="1" dirty="0" smtClean="0"/>
              <a:t>целью образования является развитие личности ребенка, его индивидуальности и неповторимости;</a:t>
            </a:r>
          </a:p>
          <a:p>
            <a:pPr>
              <a:buFontTx/>
              <a:buChar char="-"/>
            </a:pPr>
            <a:r>
              <a:rPr lang="ru-RU" sz="4000" b="1" dirty="0" smtClean="0"/>
              <a:t>в образовательном процессе учитываются ценностные ориентации ребенка и структура его убеждений, на основе которых формируется его «внутренняя модель мира»;</a:t>
            </a:r>
          </a:p>
          <a:p>
            <a:pPr>
              <a:buFontTx/>
              <a:buChar char="-"/>
            </a:pPr>
            <a:r>
              <a:rPr lang="ru-RU" sz="4000" b="1" dirty="0" smtClean="0"/>
              <a:t>отношения П-Р построены на принципах сотрудничества и свободы выбора.</a:t>
            </a:r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8229600" cy="21888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Каким становиться ребенок в результате индивидуального подхода в образовании?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11760" y="3945359"/>
            <a:ext cx="4248472" cy="19993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Следующий заданному (предложенному) взрослым способу  (образцу)  выполнения действия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2290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Каким становиться ребенок в результате реализации принципа индивидуализации образования?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95736" y="3949899"/>
            <a:ext cx="4752528" cy="18553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Инициативный, самостоятельный, способный ясно сформулировать свои цели, желания, творческий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8229600" cy="247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На каких уровнях может осуществляться индивидуализация?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23728" y="3949898"/>
            <a:ext cx="4824536" cy="142331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Группа, подгруппа, отдельный ребенок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2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2290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Назовите тремя словами дневной план деятельности воспитателя при реализации принципа индивидуализации?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771800" y="3949898"/>
            <a:ext cx="4176464" cy="135130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«Планирую – наблюдаю – анализирую»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8229600" cy="2044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Сформулируйте своими словами понятие «Индивидуализация в ДОУ»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75656" y="3501008"/>
            <a:ext cx="6120680" cy="25922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Ребенок – это солнце, вокруг которого вращается весь педагогический процесс, его сила должна быть выявлена, интересы удовлетворены, способности развиты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Реализация принципа индивидуализации в РППС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19672" y="3358527"/>
            <a:ext cx="5544616" cy="261010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РППС должна предоставлять каждому воспитаннику возможность проявлять и демонстрировать свою индивидуальность и творчество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196752"/>
            <a:ext cx="8229600" cy="22322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/>
              <a:t>Назовите 4 этапа построения индивидуального плана поддержки развития каждого ребенка</a:t>
            </a:r>
            <a:endParaRPr lang="ru-RU" sz="4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15616" y="3212976"/>
            <a:ext cx="6480720" cy="295232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В соответствии с новыми требованиями по индивидуализации рекомендовано осуществлять образовательный процесс с построением индивидуального плана поддержки развития каждого ребенка:</a:t>
            </a:r>
          </a:p>
          <a:p>
            <a:pPr marL="0" indent="0" algn="ctr">
              <a:buNone/>
            </a:pPr>
            <a:r>
              <a:rPr lang="ru-RU" sz="4000" b="1" dirty="0" smtClean="0"/>
              <a:t>1 этап – анализ информации о ребенке;</a:t>
            </a:r>
          </a:p>
          <a:p>
            <a:pPr marL="0" indent="0" algn="ctr">
              <a:buNone/>
            </a:pPr>
            <a:r>
              <a:rPr lang="ru-RU" sz="4000" b="1" dirty="0" smtClean="0"/>
              <a:t>2 этап – анализ полученной информации;;</a:t>
            </a:r>
          </a:p>
          <a:p>
            <a:pPr marL="0" indent="0" algn="ctr">
              <a:buNone/>
            </a:pPr>
            <a:r>
              <a:rPr lang="ru-RU" sz="4000" b="1" dirty="0" smtClean="0"/>
              <a:t>3 этап – определение целей и задач развития ребенка;</a:t>
            </a:r>
          </a:p>
          <a:p>
            <a:pPr marL="0" indent="0" algn="ctr">
              <a:buNone/>
            </a:pPr>
            <a:r>
              <a:rPr lang="ru-RU" sz="4000" b="1" dirty="0" smtClean="0"/>
              <a:t>4 этап – построение индивидуальной программы действий ребенка, педагогов и родителей.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НОД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8507"/>
              </p:ext>
            </p:extLst>
          </p:nvPr>
        </p:nvGraphicFramePr>
        <p:xfrm>
          <a:off x="683567" y="908720"/>
          <a:ext cx="7776865" cy="573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48073"/>
                <a:gridCol w="1699604"/>
                <a:gridCol w="5429188"/>
              </a:tblGrid>
              <a:tr h="144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Этапы,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97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40" dirty="0">
                          <a:solidFill>
                            <a:schemeClr val="tx1"/>
                          </a:solidFill>
                          <a:effectLst/>
                        </a:rPr>
                        <a:t>Актуализация знаний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445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Стимулирующие вопросы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445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Познавательная ситуация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445"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Опора на опыт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990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Целеполагание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Мотивация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эмоциональное единение взрослого с детьми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создание атмосферы заинтересованности каждого ребенка в совместной деятельности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создание проблемной ситуации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Цели: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-с позиции включенного партнера («Сейчас мы будем…», «Я буду…», т.е.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пратнер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-модель» - выбор для детей: подключиться или нет)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без обязательности  («Давайте будем…» - «партнер-сотрудник»)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эмоциональная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заинтересованность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94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Планирование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составление и обсуждение предстоящей совместной деятельности вместе с детьми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стимулирование детей к высказываниям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сопряжение индивидуальных интересов ребенка и работы группы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выбор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самостоятельность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инициатива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792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>
                        <a:lnSpc>
                          <a:spcPts val="140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Организация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эмоциональное сопровождение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возможность выбора наиболее значимых для ребенка вида и формы деятельности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выбор материалов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выбор партнера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выбор места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выбор способа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проявление стремления ребенка находить свой способ решения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- речевая активность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43150" marR="4315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42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s01.yapfiles.ru/files/786469/clipart15.png</a:t>
            </a:r>
            <a:r>
              <a:rPr lang="ru-RU" dirty="0" smtClean="0"/>
              <a:t> - бабочки</a:t>
            </a:r>
          </a:p>
          <a:p>
            <a:r>
              <a:rPr lang="ru-RU" u="sng" dirty="0">
                <a:hlinkClick r:id="rId3"/>
              </a:rPr>
              <a:t>http://ok.ya1.ru/uploads/posts/2011-03/1300068675_1280x1024-56.jpg</a:t>
            </a:r>
            <a:r>
              <a:rPr lang="ru-RU" dirty="0"/>
              <a:t> - радуга</a:t>
            </a:r>
          </a:p>
          <a:p>
            <a:r>
              <a:rPr lang="ru-RU" u="sng" dirty="0">
                <a:hlinkClick r:id="rId4"/>
              </a:rPr>
              <a:t>http://2.bp.blogspot.com/-jJW1Wq7xpIg/UI2iaL91yoI/AAAAAAAAFZw/TGKxDxMOyjY/s1600/b1bc22c34ed9.png</a:t>
            </a:r>
            <a:r>
              <a:rPr lang="ru-RU" dirty="0"/>
              <a:t> - </a:t>
            </a:r>
            <a:r>
              <a:rPr lang="ru-RU" dirty="0" smtClean="0"/>
              <a:t>детки</a:t>
            </a:r>
          </a:p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шаблона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Гусева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Андреевна, зам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директора </a:t>
            </a:r>
            <a:r>
              <a:rPr lang="ru-RU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ВР, школа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лицей №</a:t>
            </a:r>
            <a:r>
              <a:rPr lang="ru-RU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г.Рудный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сделан в программе </a:t>
            </a:r>
          </a:p>
          <a:p>
            <a:pPr marL="0" indent="0" algn="ctr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9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Анализ НОД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048956"/>
              </p:ext>
            </p:extLst>
          </p:nvPr>
        </p:nvGraphicFramePr>
        <p:xfrm>
          <a:off x="611560" y="1052735"/>
          <a:ext cx="7920880" cy="52417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54454"/>
                <a:gridCol w="1801975"/>
                <a:gridCol w="5564451"/>
              </a:tblGrid>
              <a:tr h="245704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Деятельность /действия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-субъект действия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- субъект собственных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- субъект деятельности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- субъект собственной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3175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Сферы инициативы ребенка: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исследовательская (в познавательно-исследовательской деятельности)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творческая (субъект игровой деятельности)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коммуникативная (партнер по взаимодействию и собеседник в коммуникативной практике)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- созидательная (созидающий волевой субъект в продуктивной деятельности)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Включенность педагога в деятельность: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наравне с детьми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добровольное присоединение детей к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свободное общение и перемещение детей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  <a:tabLst>
                          <a:tab pos="277495" algn="l"/>
                        </a:tabLs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открытый временной конец (каждый работает в своем темпе)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141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Самоконтроль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Соотнесение с поставленной целью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- коллективной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- индивидуальной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28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Анализ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достижения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проблемы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трудности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могу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1270" algn="just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научился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Речевая активность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0426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  <a:cs typeface="Times New Roman" panose="02020603050405020304" pitchFamily="18" charset="0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Открытость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??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Принятие решения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расскажем/расскажу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покажем/покажу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продолжим/ продолжу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поиграем/поиграю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почитаем/почитаю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подарим/подарю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научим/научу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257" marR="57257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90505"/>
            <a:ext cx="2736304" cy="864096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r>
              <a:rPr lang="ru-RU" dirty="0" smtClean="0"/>
              <a:t>синий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5373216"/>
            <a:ext cx="2736304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9991" y="2207794"/>
            <a:ext cx="2736304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красный</a:t>
            </a:r>
            <a:endParaRPr lang="ru-RU" dirty="0"/>
          </a:p>
        </p:txBody>
      </p:sp>
      <p:sp>
        <p:nvSpPr>
          <p:cNvPr id="9" name="Объект 2">
            <a:hlinkClick r:id="rId2" action="ppaction://hlinksldjump"/>
          </p:cNvPr>
          <p:cNvSpPr txBox="1">
            <a:spLocks/>
          </p:cNvSpPr>
          <p:nvPr/>
        </p:nvSpPr>
        <p:spPr>
          <a:xfrm>
            <a:off x="3713358" y="2204864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>
            <a:hlinkClick r:id="rId3" action="ppaction://hlinksldjump"/>
          </p:cNvPr>
          <p:cNvSpPr txBox="1">
            <a:spLocks/>
          </p:cNvSpPr>
          <p:nvPr/>
        </p:nvSpPr>
        <p:spPr>
          <a:xfrm>
            <a:off x="4730703" y="2213148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2">
            <a:hlinkClick r:id="rId4" action="ppaction://hlinksldjump"/>
          </p:cNvPr>
          <p:cNvSpPr txBox="1">
            <a:spLocks/>
          </p:cNvSpPr>
          <p:nvPr/>
        </p:nvSpPr>
        <p:spPr>
          <a:xfrm>
            <a:off x="5720094" y="2213148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2">
            <a:hlinkClick r:id="rId5" action="ppaction://hlinksldjump"/>
          </p:cNvPr>
          <p:cNvSpPr txBox="1">
            <a:spLocks/>
          </p:cNvSpPr>
          <p:nvPr/>
        </p:nvSpPr>
        <p:spPr>
          <a:xfrm>
            <a:off x="7704589" y="2204864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бъект 2">
            <a:hlinkClick r:id="rId6" action="ppaction://hlinksldjump"/>
          </p:cNvPr>
          <p:cNvSpPr txBox="1">
            <a:spLocks/>
          </p:cNvSpPr>
          <p:nvPr/>
        </p:nvSpPr>
        <p:spPr>
          <a:xfrm>
            <a:off x="6715198" y="2204864"/>
            <a:ext cx="840175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2">
            <a:hlinkClick r:id="rId7" action="ppaction://hlinksldjump"/>
          </p:cNvPr>
          <p:cNvSpPr txBox="1">
            <a:spLocks/>
          </p:cNvSpPr>
          <p:nvPr/>
        </p:nvSpPr>
        <p:spPr>
          <a:xfrm>
            <a:off x="3718438" y="3790505"/>
            <a:ext cx="853562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бъект 2">
            <a:hlinkClick r:id="rId8" action="ppaction://hlinksldjump"/>
          </p:cNvPr>
          <p:cNvSpPr txBox="1">
            <a:spLocks/>
          </p:cNvSpPr>
          <p:nvPr/>
        </p:nvSpPr>
        <p:spPr>
          <a:xfrm>
            <a:off x="4754040" y="3790505"/>
            <a:ext cx="840175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бъект 2">
            <a:hlinkClick r:id="rId9" action="ppaction://hlinksldjump"/>
          </p:cNvPr>
          <p:cNvSpPr txBox="1">
            <a:spLocks/>
          </p:cNvSpPr>
          <p:nvPr/>
        </p:nvSpPr>
        <p:spPr>
          <a:xfrm>
            <a:off x="5761696" y="3790505"/>
            <a:ext cx="840175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бъект 2">
            <a:hlinkClick r:id="rId10" action="ppaction://hlinksldjump"/>
          </p:cNvPr>
          <p:cNvSpPr txBox="1">
            <a:spLocks/>
          </p:cNvSpPr>
          <p:nvPr/>
        </p:nvSpPr>
        <p:spPr>
          <a:xfrm>
            <a:off x="6737373" y="3790505"/>
            <a:ext cx="840175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>
            <a:hlinkClick r:id="rId11" action="ppaction://hlinksldjump"/>
          </p:cNvPr>
          <p:cNvSpPr txBox="1">
            <a:spLocks/>
          </p:cNvSpPr>
          <p:nvPr/>
        </p:nvSpPr>
        <p:spPr>
          <a:xfrm>
            <a:off x="7713050" y="3790505"/>
            <a:ext cx="866537" cy="8640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бъект 2">
            <a:hlinkClick r:id="rId12" action="ppaction://hlinksldjump"/>
          </p:cNvPr>
          <p:cNvSpPr txBox="1">
            <a:spLocks/>
          </p:cNvSpPr>
          <p:nvPr/>
        </p:nvSpPr>
        <p:spPr>
          <a:xfrm>
            <a:off x="3718438" y="5367862"/>
            <a:ext cx="853562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Объект 2">
            <a:hlinkClick r:id="rId13" action="ppaction://hlinksldjump"/>
          </p:cNvPr>
          <p:cNvSpPr txBox="1">
            <a:spLocks/>
          </p:cNvSpPr>
          <p:nvPr/>
        </p:nvSpPr>
        <p:spPr>
          <a:xfrm>
            <a:off x="7737238" y="5358506"/>
            <a:ext cx="853562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бъект 2">
            <a:hlinkClick r:id="rId14" action="ppaction://hlinksldjump"/>
          </p:cNvPr>
          <p:cNvSpPr txBox="1">
            <a:spLocks/>
          </p:cNvSpPr>
          <p:nvPr/>
        </p:nvSpPr>
        <p:spPr>
          <a:xfrm>
            <a:off x="6749467" y="5358506"/>
            <a:ext cx="853562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Объект 2">
            <a:hlinkClick r:id="rId15" action="ppaction://hlinksldjump"/>
          </p:cNvPr>
          <p:cNvSpPr txBox="1">
            <a:spLocks/>
          </p:cNvSpPr>
          <p:nvPr/>
        </p:nvSpPr>
        <p:spPr>
          <a:xfrm>
            <a:off x="5761696" y="5358506"/>
            <a:ext cx="853562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Объект 2">
            <a:hlinkClick r:id="rId16" action="ppaction://hlinksldjump"/>
          </p:cNvPr>
          <p:cNvSpPr txBox="1">
            <a:spLocks/>
          </p:cNvSpPr>
          <p:nvPr/>
        </p:nvSpPr>
        <p:spPr>
          <a:xfrm>
            <a:off x="4754041" y="5367862"/>
            <a:ext cx="853562" cy="8640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79912" y="4783069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Назовите имя одного из первых педагогов отечественной педагогики, кто обратил внимание на индивидуальный подход к учащимся?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71800" y="5013176"/>
            <a:ext cx="36004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err="1" smtClean="0"/>
              <a:t>Я.А.Коменский</a:t>
            </a:r>
            <a:endParaRPr lang="ru-RU" sz="4000" b="1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84368" y="5877272"/>
            <a:ext cx="792088" cy="648072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Назовите основные принципы, направленные на развитие индивидуализации дошкольного образования, согласно ФГОС ДО?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1307" y="4911551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71799" y="5229200"/>
            <a:ext cx="36004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П.1.4 общих положений ФГОС ДО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/>
              <a:t>Какой педагог заложил теоретический уровень разработки вопроса индивидуального подхода к обучающимся в обучении?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81307" y="4867018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627784" y="5131643"/>
            <a:ext cx="36004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err="1" smtClean="0"/>
              <a:t>К.Д.Ушинский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dirty="0" smtClean="0"/>
              <a:t>Назовите тактику принципа индивидуализации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08068" y="4077072"/>
            <a:ext cx="3600400" cy="8640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сотрудничество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8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694047" y="3890665"/>
            <a:ext cx="1781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баллов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1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/>
              <a:t>Назовите различия способов общения при ИП в образовании и </a:t>
            </a:r>
            <a:r>
              <a:rPr lang="ru-RU" sz="4400" dirty="0" err="1" smtClean="0"/>
              <a:t>И</a:t>
            </a:r>
            <a:r>
              <a:rPr lang="ru-RU" sz="4400" dirty="0" smtClean="0"/>
              <a:t> образования</a:t>
            </a:r>
            <a:endParaRPr lang="ru-RU" sz="44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75656" y="3949898"/>
            <a:ext cx="6048672" cy="185536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/>
              <a:t>И – признание права выбора: совместное обсуждение целей и деталей; акцент на достоинствах и сильных сторонах личности; </a:t>
            </a:r>
          </a:p>
          <a:p>
            <a:pPr marL="0" indent="0" algn="ctr">
              <a:buNone/>
            </a:pPr>
            <a:r>
              <a:rPr lang="ru-RU" sz="4000" b="1" dirty="0" smtClean="0"/>
              <a:t>ИП – прямое обучение в соответствии с целями, поставленными взрослыми, требование и оценка результата.</a:t>
            </a:r>
            <a:endParaRPr lang="ru-RU" sz="4000" b="1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792088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783</Words>
  <Application>Microsoft Office PowerPoint</Application>
  <PresentationFormat>Экран (4:3)</PresentationFormat>
  <Paragraphs>179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MS ??</vt:lpstr>
      <vt:lpstr>Times New Roman</vt:lpstr>
      <vt:lpstr>Тема Office</vt:lpstr>
      <vt:lpstr>Создание условий индивидуализации образовательных отношений в ДОО</vt:lpstr>
      <vt:lpstr>Анализ НОД</vt:lpstr>
      <vt:lpstr>Анализ НОД</vt:lpstr>
      <vt:lpstr>Цветные вопросы</vt:lpstr>
      <vt:lpstr>10 баллов</vt:lpstr>
      <vt:lpstr>20 баллов</vt:lpstr>
      <vt:lpstr>Презентация PowerPoint</vt:lpstr>
      <vt:lpstr>40 баллов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Natasha</dc:creator>
  <cp:lastModifiedBy>Ольга</cp:lastModifiedBy>
  <cp:revision>38</cp:revision>
  <dcterms:created xsi:type="dcterms:W3CDTF">2014-06-20T10:27:00Z</dcterms:created>
  <dcterms:modified xsi:type="dcterms:W3CDTF">2016-11-02T14:38:44Z</dcterms:modified>
</cp:coreProperties>
</file>