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72" r:id="rId12"/>
    <p:sldId id="273" r:id="rId13"/>
    <p:sldId id="274" r:id="rId14"/>
    <p:sldId id="275" r:id="rId15"/>
    <p:sldId id="295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75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C2831-85AD-420F-85B1-B9A0779EFA9F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B535F-D78E-4D18-B854-0BA31BCB5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Какие принципы в соответствии с ФГОС дошкольного образования должны учитываться при построении развивающей предметно-пространственной среды?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Принципы: информативности, вариативности,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полифункциональности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педагогической целесообразности,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трансформируемости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доступности.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535F-D78E-4D18-B854-0BA31BCB5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3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Виды детской деятельности в соответствии с ФГОС дошкольного образования?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Игровая (включая сюжетно-ролевую игру, игру с правилами и другие виды игры). Коммуникативная (общение и взаимодействие со взрослыми и сверстниками).Познавательно-исследовательская (исследования объектов окружающего мира и экспериментирование с ними). Восприятие художественной литературы. Самообслуживание и элементарный бытовой труд (в помещении и на улице). Конструирование из разного материала, включая конструкторы, модули, бумагу, природный и иной материал. Изобразительная (рисование, лепка, аппликация).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инструментах). Двигательная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535F-D78E-4D18-B854-0BA31BCB5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6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 организация педагогического процесса предполагает свободу передвижения ребенка. В среде необходимо выделить следующие зоны для разного рода видов активности: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РАБОЧАЯ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АКТИВНАЯ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3 -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СПОКОЙНАЯ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535F-D78E-4D18-B854-0BA31BCB5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4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В  завершение работы каждому из участников  предлагается заполнить бланк телеграммы, получив при этом следующую инструкцию: </a:t>
            </a:r>
          </a:p>
          <a:p>
            <a:r>
              <a:rPr lang="ru-RU" dirty="0" smtClean="0"/>
              <a:t>- Что вы думаете о прошедшем мероприятии?</a:t>
            </a:r>
          </a:p>
          <a:p>
            <a:r>
              <a:rPr lang="ru-RU" dirty="0" smtClean="0"/>
              <a:t>- Что было для вас важным? </a:t>
            </a:r>
          </a:p>
          <a:p>
            <a:r>
              <a:rPr lang="ru-RU" dirty="0" smtClean="0"/>
              <a:t>- Чему вы научились? </a:t>
            </a:r>
          </a:p>
          <a:p>
            <a:r>
              <a:rPr lang="ru-RU" dirty="0" smtClean="0"/>
              <a:t>- Что вам понравилось?</a:t>
            </a:r>
          </a:p>
          <a:p>
            <a:r>
              <a:rPr lang="ru-RU" dirty="0" smtClean="0"/>
              <a:t>-  Что осталось неясным? </a:t>
            </a:r>
          </a:p>
          <a:p>
            <a:r>
              <a:rPr lang="ru-RU" dirty="0" smtClean="0"/>
              <a:t>-  В каком направлении нам стоит продвигаться дальше?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535F-D78E-4D18-B854-0BA31BCB5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9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6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0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0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3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1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9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3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4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9FF4-1673-49B9-AD60-15A607B9FB18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3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6550496" cy="40324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ДО: развивающая предметно-пространственная среда как условие формирования и развития игровой деятельности детей дошкольного возраста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4326465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РМО № 4 27.03.2017 г.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2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Раскройте понятие развивающей предметно-пространственной среды по С.Л. </a:t>
            </a:r>
            <a:r>
              <a:rPr lang="ru-RU" sz="4800" dirty="0" err="1" smtClean="0"/>
              <a:t>Новоселовой</a:t>
            </a:r>
            <a:r>
              <a:rPr lang="ru-RU" sz="4800" dirty="0" smtClean="0"/>
              <a:t>???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640" y="3890665"/>
            <a:ext cx="6768752" cy="16730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РППС определяется как «система материальных объектов деятельности ребенка, функционально моделирующая содержание его духовного и физического развития»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Причины вытеснения игры из системы современного дошкольного образования???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600" y="3323532"/>
            <a:ext cx="7416824" cy="2240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- Недопонимание взрослыми развивающего значения детской игры;</a:t>
            </a:r>
          </a:p>
          <a:p>
            <a:pPr algn="ctr">
              <a:buFontTx/>
              <a:buChar char="-"/>
            </a:pPr>
            <a:r>
              <a:rPr lang="ru-RU" sz="4000" b="1" dirty="0" smtClean="0"/>
              <a:t>Отсутствие разновозрастных детских сообществ;</a:t>
            </a:r>
          </a:p>
          <a:p>
            <a:pPr algn="ctr">
              <a:buFontTx/>
              <a:buChar char="-"/>
            </a:pPr>
            <a:r>
              <a:rPr lang="ru-RU" sz="4000" b="1" dirty="0" smtClean="0"/>
              <a:t>Изобилие товаров и развлечений для детей;</a:t>
            </a:r>
          </a:p>
          <a:p>
            <a:pPr algn="ctr">
              <a:buFontTx/>
              <a:buChar char="-"/>
            </a:pPr>
            <a:r>
              <a:rPr lang="ru-RU" sz="4000" b="1" dirty="0" smtClean="0"/>
              <a:t>Современные СМИ и видеопродукция для детей;</a:t>
            </a:r>
          </a:p>
          <a:p>
            <a:pPr algn="ctr">
              <a:buFontTx/>
              <a:buChar char="-"/>
            </a:pPr>
            <a:r>
              <a:rPr lang="ru-RU" sz="4000" b="1" dirty="0" smtClean="0"/>
              <a:t>Подмена игры игровыми формами обучения.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Как </a:t>
            </a:r>
            <a:r>
              <a:rPr lang="ru-RU" sz="4800" dirty="0" smtClean="0"/>
              <a:t>вернуть игру детям?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640" y="3140970"/>
            <a:ext cx="6480720" cy="20162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u="sng" dirty="0" smtClean="0"/>
              <a:t>Необходимы следующие условия:</a:t>
            </a:r>
          </a:p>
          <a:p>
            <a:pPr marL="742950" indent="-742950" algn="ctr">
              <a:buAutoNum type="arabicPeriod"/>
            </a:pPr>
            <a:r>
              <a:rPr lang="ru-RU" sz="4000" b="1" dirty="0" smtClean="0"/>
              <a:t>Открытость образовательной программы (наличие свободного времени для игры);</a:t>
            </a:r>
          </a:p>
          <a:p>
            <a:pPr marL="742950" indent="-742950" algn="ctr">
              <a:buAutoNum type="arabicPeriod"/>
            </a:pPr>
            <a:r>
              <a:rPr lang="ru-RU" sz="4000" b="1" dirty="0" smtClean="0"/>
              <a:t>Адекватная развивающая предметно-пространственная среда;</a:t>
            </a:r>
          </a:p>
          <a:p>
            <a:pPr marL="742950" indent="-742950" algn="ctr">
              <a:buAutoNum type="arabicPeriod"/>
            </a:pPr>
            <a:r>
              <a:rPr lang="ru-RU" sz="4000" b="1" dirty="0" smtClean="0"/>
              <a:t>Позиция взрослого-воспитателя, его игровая компетентность.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Назовите целевые ориентиры на этапе завершения дошкольного образования???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43608" y="3140970"/>
            <a:ext cx="7128792" cy="288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4.6. Целевые ориентиры на этапе завершения ДО:</a:t>
            </a:r>
          </a:p>
          <a:p>
            <a:pPr marL="0" indent="0" algn="ctr">
              <a:buNone/>
            </a:pPr>
            <a:r>
              <a:rPr lang="ru-RU" sz="4000" b="1" dirty="0" smtClean="0"/>
              <a:t>-….проявляет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</a:t>
            </a:r>
          </a:p>
          <a:p>
            <a:pPr marL="0" indent="0" algn="ctr">
              <a:buNone/>
            </a:pPr>
            <a:r>
              <a:rPr lang="ru-RU" sz="4000" b="1" dirty="0" smtClean="0"/>
              <a:t>- …активно взаимодействует со сверстниками и взрослыми, участвует в совместных играх…;</a:t>
            </a:r>
          </a:p>
          <a:p>
            <a:pPr marL="0" indent="0" algn="ctr">
              <a:buNone/>
            </a:pPr>
            <a:r>
              <a:rPr lang="ru-RU" sz="4000" b="1" dirty="0" smtClean="0"/>
              <a:t>- ребенок обладает развитым воображением, которое реализуется в разных видах деятельности, и прежде всего в игре;….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Какие функции должна выполнять РППС в ДОО???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43608" y="3323532"/>
            <a:ext cx="6984776" cy="26257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должна выполнять: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образовательную,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развивающую,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воспитывающую,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стимулирующую,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организованную,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коммуникативную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функции. </a:t>
            </a:r>
          </a:p>
          <a:p>
            <a:pPr algn="just">
              <a:lnSpc>
                <a:spcPct val="115000"/>
              </a:lnSpc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 – она должна работать на развитие самостоятельности и самодеятельности ребенка.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271" y="566303"/>
            <a:ext cx="8253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ФГОС пространство группы может организовываться в виде различных зон (секторов). В среде необходимо выделить следующие зоны для разного рода видов активности: </a:t>
            </a:r>
          </a:p>
          <a:p>
            <a:pPr lvl="1"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30 %  помещения </a:t>
            </a:r>
          </a:p>
          <a:p>
            <a:pPr lvl="1"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-активная зона 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50 % помещения</a:t>
            </a:r>
          </a:p>
          <a:p>
            <a:pPr lvl="1"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-спокойная зона 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20 % помещения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5857" r="3652" b="8440"/>
          <a:stretch/>
        </p:blipFill>
        <p:spPr>
          <a:xfrm>
            <a:off x="2669059" y="2593411"/>
            <a:ext cx="4405744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75" y="5011102"/>
            <a:ext cx="6713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Пространство зон               - собственные границы зон- вдоль стен, наглухо закрепленных шкафов, стеллажей.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подвижные границы между зонами (места хранения материалов) – перемещающиеся стеллажи, витрины, ширмы, двухсторонние мольберты, крупные объемные модули.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271" y="5099219"/>
            <a:ext cx="197708" cy="153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88973" y="5099218"/>
            <a:ext cx="280086" cy="15388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965" r="78135" b="79720"/>
          <a:stretch/>
        </p:blipFill>
        <p:spPr>
          <a:xfrm>
            <a:off x="401746" y="5595877"/>
            <a:ext cx="362465" cy="290438"/>
          </a:xfrm>
          <a:prstGeom prst="snip2DiagRect">
            <a:avLst>
              <a:gd name="adj1" fmla="val 0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5173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Технология «Телеграмма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400" dirty="0"/>
              <a:t>Напишите, пожалуйста, об этом короткое послание – телеграмму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из</a:t>
            </a:r>
            <a:r>
              <a:rPr lang="ru-RU" sz="4400" dirty="0"/>
              <a:t> </a:t>
            </a:r>
            <a:r>
              <a:rPr lang="ru-RU" sz="4400" i="1" dirty="0"/>
              <a:t>11 слов</a:t>
            </a:r>
            <a:r>
              <a:rPr lang="ru-RU" sz="4000" i="1" dirty="0"/>
              <a:t>. </a:t>
            </a:r>
            <a:endParaRPr lang="ru-RU" sz="4000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Я </a:t>
            </a:r>
            <a:r>
              <a:rPr lang="ru-RU" dirty="0"/>
              <a:t>хочу узнать ваше мнение для того, чтобы учитывать его в дальнейшей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Программа заседания РМО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3884821"/>
              </p:ext>
            </p:extLst>
          </p:nvPr>
        </p:nvGraphicFramePr>
        <p:xfrm>
          <a:off x="609600" y="1196752"/>
          <a:ext cx="4682480" cy="4731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294"/>
                <a:gridCol w="1868994"/>
                <a:gridCol w="1728192"/>
              </a:tblGrid>
              <a:tr h="207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415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09:00 – 10:00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регистрация участников, фойе детского сада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 МБДОУ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415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10:00 – 10:20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«Колючий ежик», </a:t>
                      </a:r>
                      <a:endParaRPr lang="ru-RU" sz="1050">
                        <a:effectLst/>
                      </a:endParaRPr>
                    </a:p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младшая группа № 1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Злыгостева Ольга Владимировна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623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10:30 – 10:55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«Секреты обыкновенной бумаги», старшая группа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Семисынова Светлана Вениаминовна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10892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11:00 – 11:25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marL="21590"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«Пасхальные яйца Курочки Рябы», средняя группа № 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Бухарова Оксана Николаевна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207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11:35 – 11:55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 НОД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623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11:55 – 13:00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 gridSpan="2"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Презентация РППС ДОО</a:t>
                      </a:r>
                    </a:p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Игра </a:t>
                      </a:r>
                      <a:r>
                        <a:rPr lang="ru-RU" sz="1400" dirty="0">
                          <a:effectLst/>
                        </a:rPr>
                        <a:t>– викторина «Мы, играя, проверяем, что умеем и что </a:t>
                      </a:r>
                      <a:r>
                        <a:rPr lang="ru-RU" sz="1400" dirty="0" smtClean="0">
                          <a:effectLst/>
                        </a:rPr>
                        <a:t>знаем!»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0600836"/>
              </p:ext>
            </p:extLst>
          </p:nvPr>
        </p:nvGraphicFramePr>
        <p:xfrm>
          <a:off x="5292080" y="1196752"/>
          <a:ext cx="3236168" cy="4743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024"/>
                <a:gridCol w="1296144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367006"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регистрация участников, фойе детского сада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 МБДОУ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550510"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«Путешествие по сказке Колобок»,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Средняя группа № 1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Медведева Лидия Александровна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952592">
                <a:tc>
                  <a:txBody>
                    <a:bodyPr/>
                    <a:lstStyle/>
                    <a:p>
                      <a:pPr marL="21590"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«Путешествие в страну сказок», старшая группа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Русинова Ольга Александровна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1049829"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«Тренировка в центре подготовки космонавтов», подготовительная группа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Вяткина Наталья Геннадьевна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380852">
                <a:tc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Анализ НОД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  <a:tr h="680592">
                <a:tc gridSpan="2">
                  <a:txBody>
                    <a:bodyPr/>
                    <a:lstStyle/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Руководители КМО</a:t>
                      </a:r>
                    </a:p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Руководитель  РМО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8" marR="551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8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«Мы, играя, проверяем, что умеем и что знаем!»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- викторина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37" y="3933056"/>
            <a:ext cx="2736304" cy="864096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ru-RU" dirty="0" smtClean="0"/>
              <a:t>синий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5643" y="2237207"/>
            <a:ext cx="2736304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красный</a:t>
            </a:r>
            <a:endParaRPr lang="ru-RU" dirty="0"/>
          </a:p>
        </p:txBody>
      </p:sp>
      <p:sp>
        <p:nvSpPr>
          <p:cNvPr id="9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3563888" y="2237207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>
            <a:hlinkClick r:id="rId3" action="ppaction://hlinksldjump"/>
          </p:cNvPr>
          <p:cNvSpPr txBox="1">
            <a:spLocks/>
          </p:cNvSpPr>
          <p:nvPr/>
        </p:nvSpPr>
        <p:spPr>
          <a:xfrm>
            <a:off x="4628415" y="2237207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>
            <a:hlinkClick r:id="rId4" action="ppaction://hlinksldjump"/>
          </p:cNvPr>
          <p:cNvSpPr txBox="1">
            <a:spLocks/>
          </p:cNvSpPr>
          <p:nvPr/>
        </p:nvSpPr>
        <p:spPr>
          <a:xfrm>
            <a:off x="5665253" y="2237207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>
            <a:hlinkClick r:id="rId5" action="ppaction://hlinksldjump"/>
          </p:cNvPr>
          <p:cNvSpPr txBox="1">
            <a:spLocks/>
          </p:cNvSpPr>
          <p:nvPr/>
        </p:nvSpPr>
        <p:spPr>
          <a:xfrm>
            <a:off x="7686640" y="2247074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2">
            <a:hlinkClick r:id="rId6" action="ppaction://hlinksldjump"/>
          </p:cNvPr>
          <p:cNvSpPr txBox="1">
            <a:spLocks/>
          </p:cNvSpPr>
          <p:nvPr/>
        </p:nvSpPr>
        <p:spPr>
          <a:xfrm>
            <a:off x="6653788" y="2237207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2">
            <a:hlinkClick r:id="rId7" action="ppaction://hlinksldjump"/>
          </p:cNvPr>
          <p:cNvSpPr txBox="1">
            <a:spLocks/>
          </p:cNvSpPr>
          <p:nvPr/>
        </p:nvSpPr>
        <p:spPr>
          <a:xfrm>
            <a:off x="3711689" y="3920873"/>
            <a:ext cx="853562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2">
            <a:hlinkClick r:id="rId8" action="ppaction://hlinksldjump"/>
          </p:cNvPr>
          <p:cNvSpPr txBox="1">
            <a:spLocks/>
          </p:cNvSpPr>
          <p:nvPr/>
        </p:nvSpPr>
        <p:spPr>
          <a:xfrm>
            <a:off x="4735715" y="3920873"/>
            <a:ext cx="840175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бъект 2">
            <a:hlinkClick r:id="rId9" action="ppaction://hlinksldjump"/>
          </p:cNvPr>
          <p:cNvSpPr txBox="1">
            <a:spLocks/>
          </p:cNvSpPr>
          <p:nvPr/>
        </p:nvSpPr>
        <p:spPr>
          <a:xfrm>
            <a:off x="5643149" y="3933056"/>
            <a:ext cx="840175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бъект 2">
            <a:hlinkClick r:id="rId10" action="ppaction://hlinksldjump"/>
          </p:cNvPr>
          <p:cNvSpPr txBox="1">
            <a:spLocks/>
          </p:cNvSpPr>
          <p:nvPr/>
        </p:nvSpPr>
        <p:spPr>
          <a:xfrm>
            <a:off x="6653788" y="3920873"/>
            <a:ext cx="840175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ъект 2">
            <a:hlinkClick r:id="rId11" action="ppaction://hlinksldjump"/>
          </p:cNvPr>
          <p:cNvSpPr txBox="1">
            <a:spLocks/>
          </p:cNvSpPr>
          <p:nvPr/>
        </p:nvSpPr>
        <p:spPr>
          <a:xfrm>
            <a:off x="7660278" y="3920873"/>
            <a:ext cx="866537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- 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94046" y="4233862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Назови основоположников теории детской игры?</a:t>
            </a:r>
            <a:endParaRPr lang="ru-RU" sz="4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67744" y="4293096"/>
            <a:ext cx="4968552" cy="15841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Л.С. Выготский, Д.Б. </a:t>
            </a:r>
            <a:r>
              <a:rPr lang="ru-RU" sz="4000" b="1" dirty="0" err="1" smtClean="0"/>
              <a:t>Эльконин</a:t>
            </a:r>
            <a:r>
              <a:rPr lang="ru-RU" sz="4000" b="1" dirty="0" smtClean="0"/>
              <a:t>, Л.А. </a:t>
            </a:r>
            <a:r>
              <a:rPr lang="ru-RU" sz="4000" b="1" dirty="0" err="1" smtClean="0"/>
              <a:t>Венгер</a:t>
            </a:r>
            <a:r>
              <a:rPr lang="ru-RU" sz="4000" b="1" dirty="0" smtClean="0"/>
              <a:t>, А.Н. Леонтьев, А.В. Запорожец, С.Л. Новоселова и многие др.</a:t>
            </a:r>
            <a:endParaRPr lang="ru-RU" sz="4000" b="1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84368" y="5877272"/>
            <a:ext cx="792088" cy="648072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dirty="0" smtClean="0"/>
              <a:t>Как </a:t>
            </a:r>
            <a:r>
              <a:rPr lang="ru-RU" sz="4800" dirty="0" smtClean="0"/>
              <a:t>же отражена игровая деятельность и те условия, которые необходимы для ее возвращения детям, в ФГОС ДО?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87624" y="3323532"/>
            <a:ext cx="6840760" cy="24817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Один из принципов ФГОС ДО:</a:t>
            </a:r>
          </a:p>
          <a:p>
            <a:pPr marL="0" indent="0" algn="ctr">
              <a:buNone/>
            </a:pPr>
            <a:r>
              <a:rPr lang="ru-RU" sz="4000" b="1" dirty="0" smtClean="0"/>
              <a:t> п. 1.2.4) р</a:t>
            </a:r>
            <a:r>
              <a:rPr lang="ru-RU" sz="4000" b="1" dirty="0" smtClean="0"/>
              <a:t>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Какие принципы в соответствии с ФГОС ДО должны учитываться при построении РППС?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03648" y="3717032"/>
            <a:ext cx="6624736" cy="20882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Принципы: </a:t>
            </a:r>
          </a:p>
          <a:p>
            <a:pPr marL="0" indent="0" algn="ctr">
              <a:buNone/>
            </a:pPr>
            <a:r>
              <a:rPr lang="ru-RU" sz="4000" b="1" dirty="0" smtClean="0"/>
              <a:t>индивидуальности, вариативности, </a:t>
            </a:r>
            <a:r>
              <a:rPr lang="ru-RU" sz="4000" b="1" dirty="0" err="1" smtClean="0"/>
              <a:t>полифункциональности</a:t>
            </a:r>
            <a:r>
              <a:rPr lang="ru-RU" sz="4000" b="1" dirty="0" smtClean="0"/>
              <a:t>, педагогической целесообразности, </a:t>
            </a:r>
            <a:r>
              <a:rPr lang="ru-RU" sz="4000" b="1" dirty="0" err="1" smtClean="0"/>
              <a:t>трансформируемости</a:t>
            </a:r>
            <a:r>
              <a:rPr lang="ru-RU" sz="4000" b="1" dirty="0" smtClean="0"/>
              <a:t>, доступности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/>
              <a:t>Виды детской деятельности в соответствии с ФГОС ДО?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9632" y="3323532"/>
            <a:ext cx="6768752" cy="24817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Игровая, коммуникативная, познавательно-исследовательская, восприятие художественной литературы, самообслуживание и элементарный бытовой труд, конструирование из разного материала, изобразительная, музыкальная, двигательная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Назовите зоны для разного рода видов активности, которые необходимо выделять в среде группы???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03648" y="3501009"/>
            <a:ext cx="6408712" cy="194421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30 %  помещения 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-активная зона 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помещения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-спокойная зона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20 % помещения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773</Words>
  <Application>Microsoft Office PowerPoint</Application>
  <PresentationFormat>Экран (4:3)</PresentationFormat>
  <Paragraphs>149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ФГОС ДО: развивающая предметно-пространственная среда как условие формирования и развития игровой деятельности детей дошкольного возраста</vt:lpstr>
      <vt:lpstr>Программа заседания РМО</vt:lpstr>
      <vt:lpstr>«Мы, играя, проверяем, что умеем и что знаем!»</vt:lpstr>
      <vt:lpstr>Игра - викторина</vt:lpstr>
      <vt:lpstr>10 баллов</vt:lpstr>
      <vt:lpstr>20 баллов</vt:lpstr>
      <vt:lpstr>Презентация PowerPoint</vt:lpstr>
      <vt:lpstr>40 баллов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«Телеграмма»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Natasha</dc:creator>
  <cp:lastModifiedBy>Ольга</cp:lastModifiedBy>
  <cp:revision>31</cp:revision>
  <dcterms:created xsi:type="dcterms:W3CDTF">2014-06-20T10:27:00Z</dcterms:created>
  <dcterms:modified xsi:type="dcterms:W3CDTF">2017-03-26T16:16:04Z</dcterms:modified>
</cp:coreProperties>
</file>