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6" r:id="rId3"/>
    <p:sldId id="258" r:id="rId4"/>
    <p:sldId id="259" r:id="rId5"/>
    <p:sldId id="260" r:id="rId6"/>
    <p:sldId id="261" r:id="rId7"/>
    <p:sldId id="262" r:id="rId8"/>
    <p:sldId id="263" r:id="rId9"/>
    <p:sldId id="264" r:id="rId10"/>
    <p:sldId id="293" r:id="rId11"/>
    <p:sldId id="265" r:id="rId12"/>
    <p:sldId id="266" r:id="rId13"/>
    <p:sldId id="275" r:id="rId14"/>
    <p:sldId id="294" r:id="rId15"/>
    <p:sldId id="276" r:id="rId16"/>
    <p:sldId id="267" r:id="rId17"/>
    <p:sldId id="270" r:id="rId18"/>
    <p:sldId id="269" r:id="rId19"/>
    <p:sldId id="272" r:id="rId20"/>
    <p:sldId id="274" r:id="rId21"/>
    <p:sldId id="273" r:id="rId22"/>
    <p:sldId id="271" r:id="rId23"/>
    <p:sldId id="282" r:id="rId24"/>
    <p:sldId id="284" r:id="rId25"/>
    <p:sldId id="283" r:id="rId26"/>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70" autoAdjust="0"/>
    <p:restoredTop sz="64144" autoAdjust="0"/>
  </p:normalViewPr>
  <p:slideViewPr>
    <p:cSldViewPr>
      <p:cViewPr varScale="1">
        <p:scale>
          <a:sx n="47" d="100"/>
          <a:sy n="47" d="100"/>
        </p:scale>
        <p:origin x="1938" y="54"/>
      </p:cViewPr>
      <p:guideLst>
        <p:guide orient="horz" pos="2160"/>
        <p:guide pos="2880"/>
      </p:guideLst>
    </p:cSldViewPr>
  </p:slideViewPr>
  <p:notesTextViewPr>
    <p:cViewPr>
      <p:scale>
        <a:sx n="100" d="100"/>
        <a:sy n="100" d="100"/>
      </p:scale>
      <p:origin x="0" y="-94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Уровень </a:t>
            </a:r>
            <a:r>
              <a:rPr lang="ru-RU" dirty="0" err="1" smtClean="0"/>
              <a:t>сформированности</a:t>
            </a:r>
            <a:r>
              <a:rPr lang="ru-RU" dirty="0" smtClean="0"/>
              <a:t> ГСР</a:t>
            </a:r>
            <a:endParaRPr lang="ru-RU"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высокий</c:v>
                </c:pt>
              </c:strCache>
            </c:strRef>
          </c:tx>
          <c:spPr>
            <a:solidFill>
              <a:schemeClr val="accent1"/>
            </a:solidFill>
            <a:ln>
              <a:noFill/>
            </a:ln>
            <a:effectLst/>
          </c:spPr>
          <c:invertIfNegative val="0"/>
          <c:cat>
            <c:strRef>
              <c:f>Лист1!$A$2:$A$5</c:f>
              <c:strCache>
                <c:ptCount val="3"/>
                <c:pt idx="0">
                  <c:v>2014 г.</c:v>
                </c:pt>
                <c:pt idx="1">
                  <c:v>2015 г.</c:v>
                </c:pt>
                <c:pt idx="2">
                  <c:v>2016 г.</c:v>
                </c:pt>
              </c:strCache>
            </c:strRef>
          </c:cat>
          <c:val>
            <c:numRef>
              <c:f>Лист1!$B$2:$B$5</c:f>
              <c:numCache>
                <c:formatCode>General</c:formatCode>
                <c:ptCount val="4"/>
                <c:pt idx="0">
                  <c:v>12</c:v>
                </c:pt>
                <c:pt idx="1">
                  <c:v>17</c:v>
                </c:pt>
                <c:pt idx="2">
                  <c:v>19</c:v>
                </c:pt>
              </c:numCache>
            </c:numRef>
          </c:val>
        </c:ser>
        <c:ser>
          <c:idx val="1"/>
          <c:order val="1"/>
          <c:tx>
            <c:strRef>
              <c:f>Лист1!$C$1</c:f>
              <c:strCache>
                <c:ptCount val="1"/>
                <c:pt idx="0">
                  <c:v>средний</c:v>
                </c:pt>
              </c:strCache>
            </c:strRef>
          </c:tx>
          <c:spPr>
            <a:solidFill>
              <a:schemeClr val="accent2"/>
            </a:solidFill>
            <a:ln>
              <a:noFill/>
            </a:ln>
            <a:effectLst/>
          </c:spPr>
          <c:invertIfNegative val="0"/>
          <c:cat>
            <c:strRef>
              <c:f>Лист1!$A$2:$A$5</c:f>
              <c:strCache>
                <c:ptCount val="3"/>
                <c:pt idx="0">
                  <c:v>2014 г.</c:v>
                </c:pt>
                <c:pt idx="1">
                  <c:v>2015 г.</c:v>
                </c:pt>
                <c:pt idx="2">
                  <c:v>2016 г.</c:v>
                </c:pt>
              </c:strCache>
            </c:strRef>
          </c:cat>
          <c:val>
            <c:numRef>
              <c:f>Лист1!$C$2:$C$5</c:f>
              <c:numCache>
                <c:formatCode>General</c:formatCode>
                <c:ptCount val="4"/>
                <c:pt idx="0">
                  <c:v>69</c:v>
                </c:pt>
                <c:pt idx="1">
                  <c:v>66</c:v>
                </c:pt>
                <c:pt idx="2">
                  <c:v>69</c:v>
                </c:pt>
              </c:numCache>
            </c:numRef>
          </c:val>
        </c:ser>
        <c:ser>
          <c:idx val="2"/>
          <c:order val="2"/>
          <c:tx>
            <c:strRef>
              <c:f>Лист1!$D$1</c:f>
              <c:strCache>
                <c:ptCount val="1"/>
                <c:pt idx="0">
                  <c:v>низкий</c:v>
                </c:pt>
              </c:strCache>
            </c:strRef>
          </c:tx>
          <c:spPr>
            <a:solidFill>
              <a:schemeClr val="accent3"/>
            </a:solidFill>
            <a:ln>
              <a:noFill/>
            </a:ln>
            <a:effectLst/>
          </c:spPr>
          <c:invertIfNegative val="0"/>
          <c:cat>
            <c:strRef>
              <c:f>Лист1!$A$2:$A$5</c:f>
              <c:strCache>
                <c:ptCount val="3"/>
                <c:pt idx="0">
                  <c:v>2014 г.</c:v>
                </c:pt>
                <c:pt idx="1">
                  <c:v>2015 г.</c:v>
                </c:pt>
                <c:pt idx="2">
                  <c:v>2016 г.</c:v>
                </c:pt>
              </c:strCache>
            </c:strRef>
          </c:cat>
          <c:val>
            <c:numRef>
              <c:f>Лист1!$D$2:$D$5</c:f>
              <c:numCache>
                <c:formatCode>General</c:formatCode>
                <c:ptCount val="4"/>
                <c:pt idx="0">
                  <c:v>19</c:v>
                </c:pt>
                <c:pt idx="1">
                  <c:v>17</c:v>
                </c:pt>
                <c:pt idx="2">
                  <c:v>12</c:v>
                </c:pt>
              </c:numCache>
            </c:numRef>
          </c:val>
        </c:ser>
        <c:dLbls>
          <c:showLegendKey val="0"/>
          <c:showVal val="0"/>
          <c:showCatName val="0"/>
          <c:showSerName val="0"/>
          <c:showPercent val="0"/>
          <c:showBubbleSize val="0"/>
        </c:dLbls>
        <c:gapWidth val="219"/>
        <c:overlap val="-27"/>
        <c:axId val="237344400"/>
        <c:axId val="237344960"/>
      </c:barChart>
      <c:catAx>
        <c:axId val="23734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37344960"/>
        <c:crosses val="autoZero"/>
        <c:auto val="1"/>
        <c:lblAlgn val="ctr"/>
        <c:lblOffset val="100"/>
        <c:noMultiLvlLbl val="0"/>
      </c:catAx>
      <c:valAx>
        <c:axId val="237344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37344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EB617-2F7D-413A-AF7A-D2581AED123B}"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ru-RU"/>
        </a:p>
      </dgm:t>
    </dgm:pt>
    <dgm:pt modelId="{DCDAC5D5-4293-4A46-AA66-F7D1253C28C2}">
      <dgm:prSet custT="1"/>
      <dgm:spPr>
        <a:ln>
          <a:solidFill>
            <a:schemeClr val="tx2">
              <a:lumMod val="20000"/>
              <a:lumOff val="80000"/>
            </a:schemeClr>
          </a:solidFill>
        </a:ln>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b="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800" b="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Игровые технологии</a:t>
          </a:r>
        </a:p>
        <a:p>
          <a:pPr algn="ctr" rtl="0"/>
          <a:endParaRPr lang="ru-RU" sz="2800" b="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gm:t>
    </dgm:pt>
    <dgm:pt modelId="{855FFFE3-999F-4148-A2E0-CB0BFDA0D3E6}" type="parTrans" cxnId="{12FB8824-0C84-40CF-9391-F78E8FA1D9DB}">
      <dgm:prSet/>
      <dgm:spPr/>
      <dgm:t>
        <a:bodyPr/>
        <a:lstStyle/>
        <a:p>
          <a:endParaRPr lang="ru-RU"/>
        </a:p>
      </dgm:t>
    </dgm:pt>
    <dgm:pt modelId="{C44BA334-5D04-4ECB-B94B-40173F1E95B5}" type="sibTrans" cxnId="{12FB8824-0C84-40CF-9391-F78E8FA1D9DB}">
      <dgm:prSet/>
      <dgm:spPr/>
      <dgm:t>
        <a:bodyPr/>
        <a:lstStyle/>
        <a:p>
          <a:endParaRPr lang="ru-RU"/>
        </a:p>
      </dgm:t>
    </dgm:pt>
    <dgm:pt modelId="{968050C2-0FEA-4B1E-A16A-DE7F762E6984}">
      <dgm:prSet custT="1"/>
      <dgm:spPr>
        <a:ln>
          <a:solidFill>
            <a:schemeClr val="tx2">
              <a:lumMod val="20000"/>
              <a:lumOff val="80000"/>
            </a:schemeClr>
          </a:solidFill>
        </a:ln>
      </dgm:spPr>
      <dgm:t>
        <a:bodyPr/>
        <a:lstStyle/>
        <a:p>
          <a:pPr algn="ctr" rtl="0"/>
          <a:r>
            <a:rPr lang="ru-RU" sz="2800" b="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Личностно - ориентированные</a:t>
          </a:r>
          <a:endParaRPr lang="ru-RU" sz="2800" b="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gm:t>
    </dgm:pt>
    <dgm:pt modelId="{A071A0EC-4FAE-4137-9BCB-645E54EEB0A0}" type="parTrans" cxnId="{6616E0B6-0EE0-4504-8B97-E13F53A97EC8}">
      <dgm:prSet/>
      <dgm:spPr/>
      <dgm:t>
        <a:bodyPr/>
        <a:lstStyle/>
        <a:p>
          <a:endParaRPr lang="ru-RU"/>
        </a:p>
      </dgm:t>
    </dgm:pt>
    <dgm:pt modelId="{F48A35BC-52EF-4CA5-B6B8-19E69BB75E04}" type="sibTrans" cxnId="{6616E0B6-0EE0-4504-8B97-E13F53A97EC8}">
      <dgm:prSet/>
      <dgm:spPr/>
      <dgm:t>
        <a:bodyPr/>
        <a:lstStyle/>
        <a:p>
          <a:endParaRPr lang="ru-RU"/>
        </a:p>
      </dgm:t>
    </dgm:pt>
    <dgm:pt modelId="{0ECD6FF1-7FF1-4464-9C0A-7A18AA798FD8}">
      <dgm:prSet custT="1"/>
      <dgm:spPr>
        <a:ln>
          <a:solidFill>
            <a:schemeClr val="tx2">
              <a:lumMod val="20000"/>
              <a:lumOff val="80000"/>
            </a:schemeClr>
          </a:solidFill>
        </a:ln>
      </dgm:spPr>
      <dgm:t>
        <a:bodyPr/>
        <a:lstStyle/>
        <a:p>
          <a:pPr algn="ctr" defTabSz="1244600" rtl="0">
            <a:lnSpc>
              <a:spcPct val="90000"/>
            </a:lnSpc>
            <a:spcBef>
              <a:spcPct val="0"/>
            </a:spcBef>
            <a:spcAft>
              <a:spcPct val="35000"/>
            </a:spcAft>
          </a:pPr>
          <a:r>
            <a:rPr lang="ru-RU" sz="2800" b="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Здоровьесберегающие технологии</a:t>
          </a:r>
          <a:r>
            <a:rPr lang="ru-RU" sz="2800" b="0" cap="none" spc="0" dirty="0" smtClean="0">
              <a:ln w="10541" cmpd="sng">
                <a:solidFill>
                  <a:schemeClr val="accent1">
                    <a:shade val="88000"/>
                    <a:satMod val="110000"/>
                  </a:schemeClr>
                </a:solidFill>
                <a:prstDash val="solid"/>
              </a:ln>
              <a:solidFill>
                <a:schemeClr val="accent1">
                  <a:lumMod val="50000"/>
                </a:schemeClr>
              </a:solidFill>
              <a:effectLst/>
              <a:latin typeface="Times New Roman" pitchFamily="18" charset="0"/>
              <a:cs typeface="Times New Roman" pitchFamily="18" charset="0"/>
            </a:rPr>
            <a:t> </a:t>
          </a:r>
          <a:endParaRPr lang="ru-RU" sz="2800" b="0" cap="none" spc="0" dirty="0">
            <a:ln w="10541" cmpd="sng">
              <a:solidFill>
                <a:schemeClr val="accent1">
                  <a:shade val="88000"/>
                  <a:satMod val="110000"/>
                </a:schemeClr>
              </a:solidFill>
              <a:prstDash val="solid"/>
            </a:ln>
            <a:solidFill>
              <a:schemeClr val="accent1">
                <a:lumMod val="50000"/>
              </a:schemeClr>
            </a:solidFill>
            <a:effectLst/>
            <a:latin typeface="Times New Roman" pitchFamily="18" charset="0"/>
            <a:cs typeface="Times New Roman" pitchFamily="18" charset="0"/>
          </a:endParaRPr>
        </a:p>
      </dgm:t>
    </dgm:pt>
    <dgm:pt modelId="{2F9E3646-B551-43E9-A172-AB08F77BA98A}" type="sibTrans" cxnId="{DF1B4CD2-6D04-4B96-8F61-668DAA244107}">
      <dgm:prSet/>
      <dgm:spPr/>
      <dgm:t>
        <a:bodyPr/>
        <a:lstStyle/>
        <a:p>
          <a:endParaRPr lang="ru-RU"/>
        </a:p>
      </dgm:t>
    </dgm:pt>
    <dgm:pt modelId="{461404D3-2AD9-4A5A-BBE1-66C83F4D6712}" type="parTrans" cxnId="{DF1B4CD2-6D04-4B96-8F61-668DAA244107}">
      <dgm:prSet/>
      <dgm:spPr/>
      <dgm:t>
        <a:bodyPr/>
        <a:lstStyle/>
        <a:p>
          <a:endParaRPr lang="ru-RU"/>
        </a:p>
      </dgm:t>
    </dgm:pt>
    <dgm:pt modelId="{570049F0-FD7B-405C-9219-022F978697F4}">
      <dgm:prSet custT="1"/>
      <dgm:spPr>
        <a:ln>
          <a:solidFill>
            <a:schemeClr val="tx2">
              <a:lumMod val="20000"/>
              <a:lumOff val="80000"/>
            </a:schemeClr>
          </a:solidFill>
        </a:ln>
      </dgm:spPr>
      <dgm:t>
        <a:bodyPr/>
        <a:lstStyle/>
        <a:p>
          <a:pPr algn="ctr" rtl="0"/>
          <a:r>
            <a:rPr lang="ru-RU" sz="2800" b="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Технология проектного метода</a:t>
          </a:r>
          <a:endParaRPr lang="ru-RU" sz="2800" b="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gm:t>
    </dgm:pt>
    <dgm:pt modelId="{41F92399-BC7E-4BA2-8889-280CD112F3F8}" type="parTrans" cxnId="{7D544D1A-522D-4AAD-9124-C7A3DC646B24}">
      <dgm:prSet/>
      <dgm:spPr/>
      <dgm:t>
        <a:bodyPr/>
        <a:lstStyle/>
        <a:p>
          <a:endParaRPr lang="ru-RU"/>
        </a:p>
      </dgm:t>
    </dgm:pt>
    <dgm:pt modelId="{B12C70E2-78EB-4679-A886-3D528B006D83}" type="sibTrans" cxnId="{7D544D1A-522D-4AAD-9124-C7A3DC646B24}">
      <dgm:prSet/>
      <dgm:spPr/>
      <dgm:t>
        <a:bodyPr/>
        <a:lstStyle/>
        <a:p>
          <a:endParaRPr lang="ru-RU"/>
        </a:p>
      </dgm:t>
    </dgm:pt>
    <dgm:pt modelId="{32ED3168-21AA-4EF8-A0EE-75B50CFF7E82}">
      <dgm:prSet custT="1"/>
      <dgm:spPr>
        <a:ln>
          <a:solidFill>
            <a:schemeClr val="tx2">
              <a:lumMod val="20000"/>
              <a:lumOff val="80000"/>
            </a:schemeClr>
          </a:solidFill>
        </a:ln>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b="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800" b="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Информационно – коммуникационные технологии </a:t>
          </a:r>
        </a:p>
        <a:p>
          <a:pPr algn="ctr" defTabSz="1244600" rtl="0">
            <a:lnSpc>
              <a:spcPct val="90000"/>
            </a:lnSpc>
            <a:spcBef>
              <a:spcPct val="0"/>
            </a:spcBef>
            <a:spcAft>
              <a:spcPct val="35000"/>
            </a:spcAft>
          </a:pPr>
          <a:endParaRPr lang="ru-RU" sz="2800" b="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gm:t>
    </dgm:pt>
    <dgm:pt modelId="{230039DB-19C6-406B-9D3C-E4C1B89DDE31}" type="parTrans" cxnId="{5F951BEF-9B0B-449D-AF18-FEDDB646FED8}">
      <dgm:prSet/>
      <dgm:spPr/>
      <dgm:t>
        <a:bodyPr/>
        <a:lstStyle/>
        <a:p>
          <a:endParaRPr lang="ru-RU"/>
        </a:p>
      </dgm:t>
    </dgm:pt>
    <dgm:pt modelId="{45D6B06D-46AB-4EA9-8CD7-3FA052358924}" type="sibTrans" cxnId="{5F951BEF-9B0B-449D-AF18-FEDDB646FED8}">
      <dgm:prSet/>
      <dgm:spPr/>
      <dgm:t>
        <a:bodyPr/>
        <a:lstStyle/>
        <a:p>
          <a:endParaRPr lang="ru-RU"/>
        </a:p>
      </dgm:t>
    </dgm:pt>
    <dgm:pt modelId="{BF3E602B-E1CA-4142-99D9-F475805D82B4}" type="pres">
      <dgm:prSet presAssocID="{442EB617-2F7D-413A-AF7A-D2581AED123B}" presName="linear" presStyleCnt="0">
        <dgm:presLayoutVars>
          <dgm:animLvl val="lvl"/>
          <dgm:resizeHandles val="exact"/>
        </dgm:presLayoutVars>
      </dgm:prSet>
      <dgm:spPr/>
      <dgm:t>
        <a:bodyPr/>
        <a:lstStyle/>
        <a:p>
          <a:endParaRPr lang="ru-RU"/>
        </a:p>
      </dgm:t>
    </dgm:pt>
    <dgm:pt modelId="{D886A071-3BB6-44F7-854B-DA43A3ADC4AA}" type="pres">
      <dgm:prSet presAssocID="{0ECD6FF1-7FF1-4464-9C0A-7A18AA798FD8}" presName="parentText" presStyleLbl="node1" presStyleIdx="0" presStyleCnt="5" custScaleX="99986" custScaleY="56346" custLinFactY="-3635" custLinFactNeighborX="1" custLinFactNeighborY="-100000">
        <dgm:presLayoutVars>
          <dgm:chMax val="0"/>
          <dgm:bulletEnabled val="1"/>
        </dgm:presLayoutVars>
      </dgm:prSet>
      <dgm:spPr/>
      <dgm:t>
        <a:bodyPr/>
        <a:lstStyle/>
        <a:p>
          <a:endParaRPr lang="ru-RU"/>
        </a:p>
      </dgm:t>
    </dgm:pt>
    <dgm:pt modelId="{6AE5C3DF-9007-4300-875F-D8EBEC0D17AF}" type="pres">
      <dgm:prSet presAssocID="{2F9E3646-B551-43E9-A172-AB08F77BA98A}" presName="spacer" presStyleCnt="0"/>
      <dgm:spPr/>
    </dgm:pt>
    <dgm:pt modelId="{F20B773C-5733-4F62-B112-98BEA250656E}" type="pres">
      <dgm:prSet presAssocID="{DCDAC5D5-4293-4A46-AA66-F7D1253C28C2}" presName="parentText" presStyleLbl="node1" presStyleIdx="1" presStyleCnt="5" custScaleY="54302" custLinFactY="-2280" custLinFactNeighborY="-100000">
        <dgm:presLayoutVars>
          <dgm:chMax val="0"/>
          <dgm:bulletEnabled val="1"/>
        </dgm:presLayoutVars>
      </dgm:prSet>
      <dgm:spPr/>
      <dgm:t>
        <a:bodyPr/>
        <a:lstStyle/>
        <a:p>
          <a:endParaRPr lang="ru-RU"/>
        </a:p>
      </dgm:t>
    </dgm:pt>
    <dgm:pt modelId="{E0DB3BBC-2524-45A1-86C4-D14C3998E681}" type="pres">
      <dgm:prSet presAssocID="{C44BA334-5D04-4ECB-B94B-40173F1E95B5}" presName="spacer" presStyleCnt="0"/>
      <dgm:spPr/>
    </dgm:pt>
    <dgm:pt modelId="{B101D339-42DE-4CF8-A06C-E36246F15411}" type="pres">
      <dgm:prSet presAssocID="{968050C2-0FEA-4B1E-A16A-DE7F762E6984}" presName="parentText" presStyleLbl="node1" presStyleIdx="2" presStyleCnt="5" custScaleY="51504" custLinFactY="-3040" custLinFactNeighborY="-100000">
        <dgm:presLayoutVars>
          <dgm:chMax val="0"/>
          <dgm:bulletEnabled val="1"/>
        </dgm:presLayoutVars>
      </dgm:prSet>
      <dgm:spPr/>
      <dgm:t>
        <a:bodyPr/>
        <a:lstStyle/>
        <a:p>
          <a:endParaRPr lang="ru-RU"/>
        </a:p>
      </dgm:t>
    </dgm:pt>
    <dgm:pt modelId="{D6E17CEB-2B74-4C2D-967C-F29B8A31C4C7}" type="pres">
      <dgm:prSet presAssocID="{F48A35BC-52EF-4CA5-B6B8-19E69BB75E04}" presName="spacer" presStyleCnt="0"/>
      <dgm:spPr/>
    </dgm:pt>
    <dgm:pt modelId="{29E8B215-BF60-4D81-A2C2-3B363A7C74EB}" type="pres">
      <dgm:prSet presAssocID="{570049F0-FD7B-405C-9219-022F978697F4}" presName="parentText" presStyleLbl="node1" presStyleIdx="3" presStyleCnt="5" custScaleY="57873" custLinFactY="-3040" custLinFactNeighborY="-100000">
        <dgm:presLayoutVars>
          <dgm:chMax val="0"/>
          <dgm:bulletEnabled val="1"/>
        </dgm:presLayoutVars>
      </dgm:prSet>
      <dgm:spPr/>
      <dgm:t>
        <a:bodyPr/>
        <a:lstStyle/>
        <a:p>
          <a:endParaRPr lang="ru-RU"/>
        </a:p>
      </dgm:t>
    </dgm:pt>
    <dgm:pt modelId="{A84E5B44-1A4E-4289-8198-47AEABB36998}" type="pres">
      <dgm:prSet presAssocID="{B12C70E2-78EB-4679-A886-3D528B006D83}" presName="spacer" presStyleCnt="0"/>
      <dgm:spPr/>
    </dgm:pt>
    <dgm:pt modelId="{3F778D6E-EF94-4370-B288-3B2E82EF284E}" type="pres">
      <dgm:prSet presAssocID="{32ED3168-21AA-4EF8-A0EE-75B50CFF7E82}" presName="parentText" presStyleLbl="node1" presStyleIdx="4" presStyleCnt="5" custScaleY="45746" custLinFactY="-3040" custLinFactNeighborY="-100000">
        <dgm:presLayoutVars>
          <dgm:chMax val="0"/>
          <dgm:bulletEnabled val="1"/>
        </dgm:presLayoutVars>
      </dgm:prSet>
      <dgm:spPr/>
      <dgm:t>
        <a:bodyPr/>
        <a:lstStyle/>
        <a:p>
          <a:endParaRPr lang="ru-RU"/>
        </a:p>
      </dgm:t>
    </dgm:pt>
  </dgm:ptLst>
  <dgm:cxnLst>
    <dgm:cxn modelId="{CD4A6A08-28C8-4A5F-BE50-195986B44ED7}" type="presOf" srcId="{570049F0-FD7B-405C-9219-022F978697F4}" destId="{29E8B215-BF60-4D81-A2C2-3B363A7C74EB}" srcOrd="0" destOrd="0" presId="urn:microsoft.com/office/officeart/2005/8/layout/vList2"/>
    <dgm:cxn modelId="{CF2E8A7F-9AB8-4134-A82D-CE2A4BE8E47A}" type="presOf" srcId="{32ED3168-21AA-4EF8-A0EE-75B50CFF7E82}" destId="{3F778D6E-EF94-4370-B288-3B2E82EF284E}" srcOrd="0" destOrd="0" presId="urn:microsoft.com/office/officeart/2005/8/layout/vList2"/>
    <dgm:cxn modelId="{301EC066-D336-43E3-A48C-E4CAF88D97BA}" type="presOf" srcId="{968050C2-0FEA-4B1E-A16A-DE7F762E6984}" destId="{B101D339-42DE-4CF8-A06C-E36246F15411}" srcOrd="0" destOrd="0" presId="urn:microsoft.com/office/officeart/2005/8/layout/vList2"/>
    <dgm:cxn modelId="{DF1B4CD2-6D04-4B96-8F61-668DAA244107}" srcId="{442EB617-2F7D-413A-AF7A-D2581AED123B}" destId="{0ECD6FF1-7FF1-4464-9C0A-7A18AA798FD8}" srcOrd="0" destOrd="0" parTransId="{461404D3-2AD9-4A5A-BBE1-66C83F4D6712}" sibTransId="{2F9E3646-B551-43E9-A172-AB08F77BA98A}"/>
    <dgm:cxn modelId="{5F951BEF-9B0B-449D-AF18-FEDDB646FED8}" srcId="{442EB617-2F7D-413A-AF7A-D2581AED123B}" destId="{32ED3168-21AA-4EF8-A0EE-75B50CFF7E82}" srcOrd="4" destOrd="0" parTransId="{230039DB-19C6-406B-9D3C-E4C1B89DDE31}" sibTransId="{45D6B06D-46AB-4EA9-8CD7-3FA052358924}"/>
    <dgm:cxn modelId="{12FB8824-0C84-40CF-9391-F78E8FA1D9DB}" srcId="{442EB617-2F7D-413A-AF7A-D2581AED123B}" destId="{DCDAC5D5-4293-4A46-AA66-F7D1253C28C2}" srcOrd="1" destOrd="0" parTransId="{855FFFE3-999F-4148-A2E0-CB0BFDA0D3E6}" sibTransId="{C44BA334-5D04-4ECB-B94B-40173F1E95B5}"/>
    <dgm:cxn modelId="{7D544D1A-522D-4AAD-9124-C7A3DC646B24}" srcId="{442EB617-2F7D-413A-AF7A-D2581AED123B}" destId="{570049F0-FD7B-405C-9219-022F978697F4}" srcOrd="3" destOrd="0" parTransId="{41F92399-BC7E-4BA2-8889-280CD112F3F8}" sibTransId="{B12C70E2-78EB-4679-A886-3D528B006D83}"/>
    <dgm:cxn modelId="{E32281A1-61CE-4151-A9B4-4E12BF65B0FE}" type="presOf" srcId="{0ECD6FF1-7FF1-4464-9C0A-7A18AA798FD8}" destId="{D886A071-3BB6-44F7-854B-DA43A3ADC4AA}" srcOrd="0" destOrd="0" presId="urn:microsoft.com/office/officeart/2005/8/layout/vList2"/>
    <dgm:cxn modelId="{34FD8A36-9F94-41D0-AC51-896C1DE4E703}" type="presOf" srcId="{DCDAC5D5-4293-4A46-AA66-F7D1253C28C2}" destId="{F20B773C-5733-4F62-B112-98BEA250656E}" srcOrd="0" destOrd="0" presId="urn:microsoft.com/office/officeart/2005/8/layout/vList2"/>
    <dgm:cxn modelId="{014CC836-9D21-4765-86A8-AE212F63D386}" type="presOf" srcId="{442EB617-2F7D-413A-AF7A-D2581AED123B}" destId="{BF3E602B-E1CA-4142-99D9-F475805D82B4}" srcOrd="0" destOrd="0" presId="urn:microsoft.com/office/officeart/2005/8/layout/vList2"/>
    <dgm:cxn modelId="{6616E0B6-0EE0-4504-8B97-E13F53A97EC8}" srcId="{442EB617-2F7D-413A-AF7A-D2581AED123B}" destId="{968050C2-0FEA-4B1E-A16A-DE7F762E6984}" srcOrd="2" destOrd="0" parTransId="{A071A0EC-4FAE-4137-9BCB-645E54EEB0A0}" sibTransId="{F48A35BC-52EF-4CA5-B6B8-19E69BB75E04}"/>
    <dgm:cxn modelId="{B9FC5C95-F977-4827-9305-FC4F2FCE3FF4}" type="presParOf" srcId="{BF3E602B-E1CA-4142-99D9-F475805D82B4}" destId="{D886A071-3BB6-44F7-854B-DA43A3ADC4AA}" srcOrd="0" destOrd="0" presId="urn:microsoft.com/office/officeart/2005/8/layout/vList2"/>
    <dgm:cxn modelId="{4A24DCFB-3481-4F0F-9948-057D1FEFCC04}" type="presParOf" srcId="{BF3E602B-E1CA-4142-99D9-F475805D82B4}" destId="{6AE5C3DF-9007-4300-875F-D8EBEC0D17AF}" srcOrd="1" destOrd="0" presId="urn:microsoft.com/office/officeart/2005/8/layout/vList2"/>
    <dgm:cxn modelId="{542201FB-1801-43A3-A184-E206D063ED1D}" type="presParOf" srcId="{BF3E602B-E1CA-4142-99D9-F475805D82B4}" destId="{F20B773C-5733-4F62-B112-98BEA250656E}" srcOrd="2" destOrd="0" presId="urn:microsoft.com/office/officeart/2005/8/layout/vList2"/>
    <dgm:cxn modelId="{F29575FD-1E3C-4A47-9E5A-2F79F46B6D6A}" type="presParOf" srcId="{BF3E602B-E1CA-4142-99D9-F475805D82B4}" destId="{E0DB3BBC-2524-45A1-86C4-D14C3998E681}" srcOrd="3" destOrd="0" presId="urn:microsoft.com/office/officeart/2005/8/layout/vList2"/>
    <dgm:cxn modelId="{5B429B5F-31CE-4345-A683-1CAB3D23A9EB}" type="presParOf" srcId="{BF3E602B-E1CA-4142-99D9-F475805D82B4}" destId="{B101D339-42DE-4CF8-A06C-E36246F15411}" srcOrd="4" destOrd="0" presId="urn:microsoft.com/office/officeart/2005/8/layout/vList2"/>
    <dgm:cxn modelId="{66C4C903-6224-49B5-AA86-D1B8D4BCF063}" type="presParOf" srcId="{BF3E602B-E1CA-4142-99D9-F475805D82B4}" destId="{D6E17CEB-2B74-4C2D-967C-F29B8A31C4C7}" srcOrd="5" destOrd="0" presId="urn:microsoft.com/office/officeart/2005/8/layout/vList2"/>
    <dgm:cxn modelId="{D1A91779-E2C6-471D-ACCA-3C9FEA3B777E}" type="presParOf" srcId="{BF3E602B-E1CA-4142-99D9-F475805D82B4}" destId="{29E8B215-BF60-4D81-A2C2-3B363A7C74EB}" srcOrd="6" destOrd="0" presId="urn:microsoft.com/office/officeart/2005/8/layout/vList2"/>
    <dgm:cxn modelId="{7696E67E-192A-4036-8E5E-4BF2A60502EB}" type="presParOf" srcId="{BF3E602B-E1CA-4142-99D9-F475805D82B4}" destId="{A84E5B44-1A4E-4289-8198-47AEABB36998}" srcOrd="7" destOrd="0" presId="urn:microsoft.com/office/officeart/2005/8/layout/vList2"/>
    <dgm:cxn modelId="{000A56EB-3B5F-4333-8A45-9E160939B2CD}" type="presParOf" srcId="{BF3E602B-E1CA-4142-99D9-F475805D82B4}" destId="{3F778D6E-EF94-4370-B288-3B2E82EF284E}"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6A071-3BB6-44F7-854B-DA43A3ADC4AA}">
      <dsp:nvSpPr>
        <dsp:cNvPr id="0" name=""/>
        <dsp:cNvSpPr/>
      </dsp:nvSpPr>
      <dsp:spPr>
        <a:xfrm>
          <a:off x="658" y="0"/>
          <a:ext cx="8228447" cy="901851"/>
        </a:xfrm>
        <a:prstGeom prst="round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ru-RU" sz="2800" b="0" kern="120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Здоровьесберегающие технологии</a:t>
          </a:r>
          <a:r>
            <a:rPr lang="ru-RU" sz="2800" b="0" kern="1200" cap="none" spc="0" dirty="0" smtClean="0">
              <a:ln w="10541" cmpd="sng">
                <a:solidFill>
                  <a:schemeClr val="accent1">
                    <a:shade val="88000"/>
                    <a:satMod val="110000"/>
                  </a:schemeClr>
                </a:solidFill>
                <a:prstDash val="solid"/>
              </a:ln>
              <a:solidFill>
                <a:schemeClr val="accent1">
                  <a:lumMod val="50000"/>
                </a:schemeClr>
              </a:solidFill>
              <a:effectLst/>
              <a:latin typeface="Times New Roman" pitchFamily="18" charset="0"/>
              <a:cs typeface="Times New Roman" pitchFamily="18" charset="0"/>
            </a:rPr>
            <a:t> </a:t>
          </a:r>
          <a:endParaRPr lang="ru-RU" sz="2800" b="0" kern="1200" cap="none" spc="0" dirty="0">
            <a:ln w="10541" cmpd="sng">
              <a:solidFill>
                <a:schemeClr val="accent1">
                  <a:shade val="88000"/>
                  <a:satMod val="110000"/>
                </a:schemeClr>
              </a:solidFill>
              <a:prstDash val="solid"/>
            </a:ln>
            <a:solidFill>
              <a:schemeClr val="accent1">
                <a:lumMod val="50000"/>
              </a:schemeClr>
            </a:solidFill>
            <a:effectLst/>
            <a:latin typeface="Times New Roman" pitchFamily="18" charset="0"/>
            <a:cs typeface="Times New Roman" pitchFamily="18" charset="0"/>
          </a:endParaRPr>
        </a:p>
      </dsp:txBody>
      <dsp:txXfrm>
        <a:off x="44683" y="44025"/>
        <a:ext cx="8140397" cy="813801"/>
      </dsp:txXfrm>
    </dsp:sp>
    <dsp:sp modelId="{F20B773C-5733-4F62-B112-98BEA250656E}">
      <dsp:nvSpPr>
        <dsp:cNvPr id="0" name=""/>
        <dsp:cNvSpPr/>
      </dsp:nvSpPr>
      <dsp:spPr>
        <a:xfrm>
          <a:off x="0" y="872698"/>
          <a:ext cx="8229600" cy="869136"/>
        </a:xfrm>
        <a:prstGeom prst="round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ru-RU" sz="2800" b="0" kern="120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b="0" kern="120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Игровые технологии</a:t>
          </a:r>
        </a:p>
        <a:p>
          <a:pPr lvl="0" algn="ctr" rtl="0">
            <a:spcBef>
              <a:spcPct val="0"/>
            </a:spcBef>
          </a:pPr>
          <a:endParaRPr lang="ru-RU" sz="2800" b="0" kern="120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sp:txBody>
      <dsp:txXfrm>
        <a:off x="42428" y="915126"/>
        <a:ext cx="8144744" cy="784280"/>
      </dsp:txXfrm>
    </dsp:sp>
    <dsp:sp modelId="{B101D339-42DE-4CF8-A06C-E36246F15411}">
      <dsp:nvSpPr>
        <dsp:cNvPr id="0" name=""/>
        <dsp:cNvSpPr/>
      </dsp:nvSpPr>
      <dsp:spPr>
        <a:xfrm>
          <a:off x="0" y="1893830"/>
          <a:ext cx="8229600" cy="824352"/>
        </a:xfrm>
        <a:prstGeom prst="round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ru-RU" sz="2800" b="0" kern="120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Личностно - ориентированные</a:t>
          </a:r>
          <a:endParaRPr lang="ru-RU" sz="2800" b="0" kern="120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sp:txBody>
      <dsp:txXfrm>
        <a:off x="40242" y="1934072"/>
        <a:ext cx="8149116" cy="743868"/>
      </dsp:txXfrm>
    </dsp:sp>
    <dsp:sp modelId="{29E8B215-BF60-4D81-A2C2-3B363A7C74EB}">
      <dsp:nvSpPr>
        <dsp:cNvPr id="0" name=""/>
        <dsp:cNvSpPr/>
      </dsp:nvSpPr>
      <dsp:spPr>
        <a:xfrm>
          <a:off x="0" y="2882342"/>
          <a:ext cx="8229600" cy="926292"/>
        </a:xfrm>
        <a:prstGeom prst="round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ru-RU" sz="2800" b="0" kern="120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Технология проектного метода</a:t>
          </a:r>
          <a:endParaRPr lang="ru-RU" sz="2800" b="0" kern="120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sp:txBody>
      <dsp:txXfrm>
        <a:off x="45218" y="2927560"/>
        <a:ext cx="8139164" cy="835856"/>
      </dsp:txXfrm>
    </dsp:sp>
    <dsp:sp modelId="{3F778D6E-EF94-4370-B288-3B2E82EF284E}">
      <dsp:nvSpPr>
        <dsp:cNvPr id="0" name=""/>
        <dsp:cNvSpPr/>
      </dsp:nvSpPr>
      <dsp:spPr>
        <a:xfrm>
          <a:off x="0" y="3972794"/>
          <a:ext cx="8229600" cy="732192"/>
        </a:xfrm>
        <a:prstGeom prst="round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ru-RU" sz="2800" b="0" kern="120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b="0" kern="1200" cap="none" spc="0" dirty="0" smtClean="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rPr>
            <a:t>Информационно – коммуникационные технологии </a:t>
          </a:r>
        </a:p>
        <a:p>
          <a:pPr lvl="0" algn="ctr" defTabSz="1244600" rtl="0">
            <a:lnSpc>
              <a:spcPct val="90000"/>
            </a:lnSpc>
            <a:spcBef>
              <a:spcPct val="0"/>
            </a:spcBef>
            <a:spcAft>
              <a:spcPct val="35000"/>
            </a:spcAft>
          </a:pPr>
          <a:endParaRPr lang="ru-RU" sz="2800" b="0" kern="1200" cap="none" spc="0" dirty="0">
            <a:ln w="10541" cmpd="sng">
              <a:solidFill>
                <a:schemeClr val="accent1">
                  <a:shade val="88000"/>
                  <a:satMod val="110000"/>
                </a:schemeClr>
              </a:solidFill>
              <a:prstDash val="solid"/>
            </a:ln>
            <a:solidFill>
              <a:schemeClr val="accent3">
                <a:lumMod val="50000"/>
              </a:schemeClr>
            </a:solidFill>
            <a:effectLst/>
            <a:latin typeface="Times New Roman" pitchFamily="18" charset="0"/>
            <a:cs typeface="Times New Roman" pitchFamily="18" charset="0"/>
          </a:endParaRPr>
        </a:p>
      </dsp:txBody>
      <dsp:txXfrm>
        <a:off x="35743" y="4008537"/>
        <a:ext cx="8158114" cy="6607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F86EE0-32AC-4D31-B1AB-4C9B28119D08}" type="datetimeFigureOut">
              <a:rPr lang="ru-RU" smtClean="0"/>
              <a:t>18.03.2016</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0135D57-2A3C-4C7B-BAC6-55E9E9E2B982}" type="slidenum">
              <a:rPr lang="ru-RU" smtClean="0"/>
              <a:t>‹#›</a:t>
            </a:fld>
            <a:endParaRPr lang="ru-RU"/>
          </a:p>
        </p:txBody>
      </p:sp>
    </p:spTree>
    <p:extLst>
      <p:ext uri="{BB962C8B-B14F-4D97-AF65-F5344CB8AC3E}">
        <p14:creationId xmlns:p14="http://schemas.microsoft.com/office/powerpoint/2010/main" val="317372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solidFill>
                  <a:schemeClr val="tx1"/>
                </a:solidFill>
              </a:rPr>
              <a:t>Добрый день, уважаемые коллеги! Разрешите представить вашему вниманию аналитический отчет за 2014-2016 учебные года воспитателя группы компенсирующей направленности Попковой Анны Юрьевны.</a:t>
            </a:r>
            <a:endParaRPr lang="ru-RU" dirty="0">
              <a:solidFill>
                <a:schemeClr val="tx1"/>
              </a:solidFill>
            </a:endParaRPr>
          </a:p>
        </p:txBody>
      </p:sp>
      <p:sp>
        <p:nvSpPr>
          <p:cNvPr id="4" name="Номер слайда 3"/>
          <p:cNvSpPr>
            <a:spLocks noGrp="1"/>
          </p:cNvSpPr>
          <p:nvPr>
            <p:ph type="sldNum" sz="quarter" idx="10"/>
          </p:nvPr>
        </p:nvSpPr>
        <p:spPr/>
        <p:txBody>
          <a:bodyPr/>
          <a:lstStyle/>
          <a:p>
            <a:fld id="{30135D57-2A3C-4C7B-BAC6-55E9E9E2B982}" type="slidenum">
              <a:rPr lang="ru-RU" smtClean="0"/>
              <a:t>1</a:t>
            </a:fld>
            <a:endParaRPr lang="ru-RU"/>
          </a:p>
        </p:txBody>
      </p:sp>
    </p:spTree>
    <p:extLst>
      <p:ext uri="{BB962C8B-B14F-4D97-AF65-F5344CB8AC3E}">
        <p14:creationId xmlns:p14="http://schemas.microsoft.com/office/powerpoint/2010/main" val="4109519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практической деятельности продуктивно использую современные образовательные технологии:</a:t>
            </a:r>
          </a:p>
          <a:p>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Здоровьесберегающие</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Широко использую в своей практике такие направления  </a:t>
            </a:r>
            <a:r>
              <a:rPr lang="ru-RU" sz="1200" kern="1200" dirty="0" err="1" smtClean="0">
                <a:solidFill>
                  <a:schemeClr val="tx1"/>
                </a:solidFill>
                <a:effectLst/>
                <a:latin typeface="+mn-lt"/>
                <a:ea typeface="+mn-ea"/>
                <a:cs typeface="+mn-cs"/>
              </a:rPr>
              <a:t>здоровьесберегающих</a:t>
            </a:r>
            <a:r>
              <a:rPr lang="ru-RU" sz="1200" kern="1200" dirty="0" smtClean="0">
                <a:solidFill>
                  <a:schemeClr val="tx1"/>
                </a:solidFill>
                <a:effectLst/>
                <a:latin typeface="+mn-lt"/>
                <a:ea typeface="+mn-ea"/>
                <a:cs typeface="+mn-cs"/>
              </a:rPr>
              <a:t> технологий:  гимнастика для глаз, дыхательная гимнастика, пальчиковая гимнастика, артикуляционная гимнастика, </a:t>
            </a:r>
            <a:r>
              <a:rPr lang="ru-RU" sz="1200" kern="1200" dirty="0" err="1" smtClean="0">
                <a:solidFill>
                  <a:schemeClr val="tx1"/>
                </a:solidFill>
                <a:effectLst/>
                <a:latin typeface="+mn-lt"/>
                <a:ea typeface="+mn-ea"/>
                <a:cs typeface="+mn-cs"/>
              </a:rPr>
              <a:t>босохождение</a:t>
            </a:r>
            <a:r>
              <a:rPr lang="ru-RU" sz="1200" kern="1200" dirty="0" smtClean="0">
                <a:solidFill>
                  <a:schemeClr val="tx1"/>
                </a:solidFill>
                <a:effectLst/>
                <a:latin typeface="+mn-lt"/>
                <a:ea typeface="+mn-ea"/>
                <a:cs typeface="+mn-cs"/>
              </a:rPr>
              <a:t>, ходьба по ребристым дорожкам. </a:t>
            </a:r>
          </a:p>
          <a:p>
            <a:r>
              <a:rPr lang="ru-RU" sz="1200" kern="1200" dirty="0" smtClean="0">
                <a:solidFill>
                  <a:schemeClr val="tx1"/>
                </a:solidFill>
                <a:effectLst/>
                <a:latin typeface="+mn-lt"/>
                <a:ea typeface="+mn-ea"/>
                <a:cs typeface="+mn-cs"/>
              </a:rPr>
              <a:t>•	Информационно-коммуникативные</a:t>
            </a:r>
          </a:p>
          <a:p>
            <a:r>
              <a:rPr lang="ru-RU" sz="1200" kern="1200" dirty="0" smtClean="0">
                <a:solidFill>
                  <a:schemeClr val="tx1"/>
                </a:solidFill>
                <a:effectLst/>
                <a:latin typeface="+mn-lt"/>
                <a:ea typeface="+mn-ea"/>
                <a:cs typeface="+mn-cs"/>
              </a:rPr>
              <a:t>•	Личностно-ориентированные</a:t>
            </a:r>
          </a:p>
          <a:p>
            <a:r>
              <a:rPr lang="ru-RU" sz="1200" kern="1200" dirty="0" smtClean="0">
                <a:solidFill>
                  <a:schemeClr val="tx1"/>
                </a:solidFill>
                <a:effectLst/>
                <a:latin typeface="+mn-lt"/>
                <a:ea typeface="+mn-ea"/>
                <a:cs typeface="+mn-cs"/>
              </a:rPr>
              <a:t>Применение вышеперечисленных методов, приёмов, современных образовательных технологии при формировании грамматического строя речи, а также создание наиболее разнообразной, интересной речевой развивающей предметно – пространственной среды способствуют решению задач по развитию коммуникативных способностей, более результативно формируют личность ребёнка в целом.</a:t>
            </a:r>
          </a:p>
          <a:p>
            <a:r>
              <a:rPr lang="ru-RU" dirty="0" smtClean="0"/>
              <a:t>Вывод:</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Применение вышеперечисленных методов, приёмов, современных образовательных технологии при формировании грамматического строя речи, а также создание наиболее разнообразной, интересной речевой развивающей предметно – пространственной среды способствуют решению задач по развитию коммуникативных способностей, более результативно формируют личность ребёнка в целом.</a:t>
            </a: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10</a:t>
            </a:fld>
            <a:endParaRPr lang="ru-RU"/>
          </a:p>
        </p:txBody>
      </p:sp>
    </p:spTree>
    <p:extLst>
      <p:ext uri="{BB962C8B-B14F-4D97-AF65-F5344CB8AC3E}">
        <p14:creationId xmlns:p14="http://schemas.microsoft.com/office/powerpoint/2010/main" val="178908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 </a:t>
            </a:r>
            <a:r>
              <a:rPr lang="ru-RU" dirty="0" err="1" smtClean="0"/>
              <a:t>межаттестационный</a:t>
            </a:r>
            <a:r>
              <a:rPr lang="ru-RU" dirty="0" smtClean="0"/>
              <a:t> период были подобраны материалы, собранные в электронное пособие по всестороннему развитию детей с речевыми нарушениями «</a:t>
            </a:r>
            <a:r>
              <a:rPr lang="ru-RU" dirty="0" err="1" smtClean="0"/>
              <a:t>Развивайка</a:t>
            </a:r>
            <a:r>
              <a:rPr lang="ru-RU" dirty="0" smtClean="0"/>
              <a:t>». </a:t>
            </a:r>
            <a:r>
              <a:rPr lang="ru-RU" sz="1200" kern="1200" dirty="0" smtClean="0">
                <a:solidFill>
                  <a:schemeClr val="tx1"/>
                </a:solidFill>
                <a:effectLst/>
                <a:latin typeface="+mn-lt"/>
                <a:ea typeface="+mn-ea"/>
                <a:cs typeface="+mn-cs"/>
              </a:rPr>
              <a:t>В сборнике представлены материалы по развитию элементарных математических представлений дошкольников, игры на развитие внимания, логики, мелкой моторике, игры по развитию словарного запаса, формированию грамматического строя речи, картотеки артикуляционных гимнастик, речевых пятиминуток, пальчиковых гимнастик, материалы по развитию </a:t>
            </a:r>
            <a:r>
              <a:rPr lang="ru-RU" sz="1200" kern="1200" dirty="0" err="1" smtClean="0">
                <a:solidFill>
                  <a:schemeClr val="tx1"/>
                </a:solidFill>
                <a:effectLst/>
                <a:latin typeface="+mn-lt"/>
                <a:ea typeface="+mn-ea"/>
                <a:cs typeface="+mn-cs"/>
              </a:rPr>
              <a:t>графомоторных</a:t>
            </a:r>
            <a:r>
              <a:rPr lang="ru-RU" sz="1200" kern="1200" dirty="0" smtClean="0">
                <a:solidFill>
                  <a:schemeClr val="tx1"/>
                </a:solidFill>
                <a:effectLst/>
                <a:latin typeface="+mn-lt"/>
                <a:ea typeface="+mn-ea"/>
                <a:cs typeface="+mn-cs"/>
              </a:rPr>
              <a:t> навыков и др. Игры и материалы могут быть использованы как на индивидуальных, так и на подгрупповых занятиях, так и в свободной деятельности детей. Сборник может быть использован как воспитателями и специалистами, так и родителями, заботящимися о развитии своего ребенка.</a:t>
            </a:r>
            <a:endParaRPr lang="ru-RU" dirty="0" smtClean="0"/>
          </a:p>
          <a:p>
            <a:pPr lvl="0"/>
            <a:r>
              <a:rPr lang="ru-RU" sz="1200" kern="1200" dirty="0" smtClean="0">
                <a:solidFill>
                  <a:schemeClr val="tx1"/>
                </a:solidFill>
                <a:effectLst/>
                <a:latin typeface="+mn-lt"/>
                <a:ea typeface="+mn-ea"/>
                <a:cs typeface="+mn-cs"/>
              </a:rPr>
              <a:t>Для индивидуальной и подгрупповой работы с детьми изготавливались различные картотеки  игр и упражнений.</a:t>
            </a:r>
          </a:p>
          <a:p>
            <a:pPr lvl="0"/>
            <a:r>
              <a:rPr lang="ru-RU" sz="1200" kern="1200" dirty="0" smtClean="0">
                <a:solidFill>
                  <a:schemeClr val="tx1"/>
                </a:solidFill>
                <a:effectLst/>
                <a:latin typeface="+mn-lt"/>
                <a:ea typeface="+mn-ea"/>
                <a:cs typeface="+mn-cs"/>
              </a:rPr>
              <a:t>Осуществлялся подбор картинок к </a:t>
            </a:r>
            <a:r>
              <a:rPr lang="ru-RU" sz="1200" kern="1200" dirty="0" err="1" smtClean="0">
                <a:solidFill>
                  <a:schemeClr val="tx1"/>
                </a:solidFill>
                <a:effectLst/>
                <a:latin typeface="+mn-lt"/>
                <a:ea typeface="+mn-ea"/>
                <a:cs typeface="+mn-cs"/>
              </a:rPr>
              <a:t>к</a:t>
            </a:r>
            <a:r>
              <a:rPr lang="ru-RU" sz="1200" kern="1200" dirty="0" smtClean="0">
                <a:solidFill>
                  <a:schemeClr val="tx1"/>
                </a:solidFill>
                <a:effectLst/>
                <a:latin typeface="+mn-lt"/>
                <a:ea typeface="+mn-ea"/>
                <a:cs typeface="+mn-cs"/>
              </a:rPr>
              <a:t> лексическим темам и речевым играм: «Наоборот», «Назови детеныша», «Кто где живет», «Один – много», «Что из чего сделано», «Что для чего», «С какого дерева лист». Изготавливались</a:t>
            </a:r>
            <a:r>
              <a:rPr lang="ru-RU" sz="1200" kern="1200" baseline="0" dirty="0" smtClean="0">
                <a:solidFill>
                  <a:schemeClr val="tx1"/>
                </a:solidFill>
                <a:effectLst/>
                <a:latin typeface="+mn-lt"/>
                <a:ea typeface="+mn-ea"/>
                <a:cs typeface="+mn-cs"/>
              </a:rPr>
              <a:t> различные </a:t>
            </a:r>
            <a:r>
              <a:rPr lang="ru-RU" sz="1200" kern="1200" dirty="0" smtClean="0">
                <a:solidFill>
                  <a:schemeClr val="tx1"/>
                </a:solidFill>
                <a:effectLst/>
                <a:latin typeface="+mn-lt"/>
                <a:ea typeface="+mn-ea"/>
                <a:cs typeface="+mn-cs"/>
              </a:rPr>
              <a:t>лото «Будь внимательным», Супермаркет,.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Разрабатывались конструкты непосредственно образовательной деятельности. </a:t>
            </a:r>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11</a:t>
            </a:fld>
            <a:endParaRPr lang="ru-RU"/>
          </a:p>
        </p:txBody>
      </p:sp>
    </p:spTree>
    <p:extLst>
      <p:ext uri="{BB962C8B-B14F-4D97-AF65-F5344CB8AC3E}">
        <p14:creationId xmlns:p14="http://schemas.microsoft.com/office/powerpoint/2010/main" val="2748465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Проводила беседы с детьми о домашних и диких животных и их детенышах, о материале объектов, о жилище животных и их питании, о деревьях и внешнем виде листьев</a:t>
            </a:r>
            <a:r>
              <a:rPr lang="ru-RU" sz="1200" kern="1200" dirty="0" smtClean="0">
                <a:solidFill>
                  <a:schemeClr val="tx1"/>
                </a:solidFill>
                <a:effectLst/>
                <a:latin typeface="+mn-lt"/>
                <a:ea typeface="+mn-ea"/>
                <a:cs typeface="+mn-cs"/>
              </a:rPr>
              <a:t>. Дидактические игры по формированию грамматического строя речи «Где чей домик?»,  «Какая геометрическая форма?», «Противоположности», «Мамы и детки», «Найди пару», «Назови ласково», «Большой – маленький», «Один - много», «Профессии», «Ассоциации», «Антонимы»</a:t>
            </a:r>
          </a:p>
          <a:p>
            <a:r>
              <a:rPr lang="ru-RU" sz="1200" kern="1200" dirty="0" smtClean="0">
                <a:solidFill>
                  <a:schemeClr val="tx1"/>
                </a:solidFill>
                <a:effectLst/>
                <a:latin typeface="+mn-lt"/>
                <a:ea typeface="+mn-ea"/>
                <a:cs typeface="+mn-cs"/>
              </a:rPr>
              <a:t>Картотеки дидактических игр, артикуляционных гимнастик, </a:t>
            </a:r>
            <a:r>
              <a:rPr lang="ru-RU" sz="1200" kern="1200" dirty="0" err="1" smtClean="0">
                <a:solidFill>
                  <a:schemeClr val="tx1"/>
                </a:solidFill>
                <a:effectLst/>
                <a:latin typeface="+mn-lt"/>
                <a:ea typeface="+mn-ea"/>
                <a:cs typeface="+mn-cs"/>
              </a:rPr>
              <a:t>чистоговорок</a:t>
            </a:r>
            <a:r>
              <a:rPr lang="ru-RU" sz="1200" kern="1200" dirty="0" smtClean="0">
                <a:solidFill>
                  <a:schemeClr val="tx1"/>
                </a:solidFill>
                <a:effectLst/>
                <a:latin typeface="+mn-lt"/>
                <a:ea typeface="+mn-ea"/>
                <a:cs typeface="+mn-cs"/>
              </a:rPr>
              <a:t>, пальчиковых игр</a:t>
            </a:r>
            <a:endParaRPr lang="ru-RU" dirty="0" smtClean="0"/>
          </a:p>
          <a:p>
            <a:pPr lvl="0"/>
            <a:r>
              <a:rPr lang="ru-RU" sz="1200" kern="1200" dirty="0" smtClean="0">
                <a:solidFill>
                  <a:schemeClr val="tx1"/>
                </a:solidFill>
                <a:effectLst/>
                <a:latin typeface="+mn-lt"/>
                <a:ea typeface="+mn-ea"/>
                <a:cs typeface="+mn-cs"/>
              </a:rPr>
              <a:t>Проводила </a:t>
            </a:r>
            <a:r>
              <a:rPr lang="ru-RU" sz="1200" kern="1200" dirty="0" smtClean="0">
                <a:solidFill>
                  <a:schemeClr val="tx1"/>
                </a:solidFill>
                <a:effectLst/>
                <a:latin typeface="+mn-lt"/>
                <a:ea typeface="+mn-ea"/>
                <a:cs typeface="+mn-cs"/>
              </a:rPr>
              <a:t>речевые игры  и упражнения в совместной деятельности с детьми,</a:t>
            </a:r>
            <a:r>
              <a:rPr lang="ru-RU" sz="1200" kern="1200" baseline="0" dirty="0" smtClean="0">
                <a:solidFill>
                  <a:schemeClr val="tx1"/>
                </a:solidFill>
                <a:effectLst/>
                <a:latin typeface="+mn-lt"/>
                <a:ea typeface="+mn-ea"/>
                <a:cs typeface="+mn-cs"/>
              </a:rPr>
              <a:t> а также велась</a:t>
            </a:r>
            <a:r>
              <a:rPr lang="ru-RU" sz="1200" kern="1200" dirty="0" smtClean="0">
                <a:solidFill>
                  <a:schemeClr val="tx1"/>
                </a:solidFill>
                <a:effectLst/>
                <a:latin typeface="+mn-lt"/>
                <a:ea typeface="+mn-ea"/>
                <a:cs typeface="+mn-cs"/>
              </a:rPr>
              <a:t> образовательная деятельность с использованием этих игр</a:t>
            </a:r>
            <a:r>
              <a:rPr lang="ru-RU" sz="1200" kern="1200" dirty="0" smtClean="0">
                <a:solidFill>
                  <a:schemeClr val="tx1"/>
                </a:solidFill>
                <a:effectLst/>
                <a:latin typeface="+mn-lt"/>
                <a:ea typeface="+mn-ea"/>
                <a:cs typeface="+mn-cs"/>
              </a:rPr>
              <a:t>.</a:t>
            </a:r>
          </a:p>
          <a:p>
            <a:pPr lvl="0"/>
            <a:r>
              <a:rPr lang="ru-RU" sz="1200" b="1" kern="1200" dirty="0" smtClean="0">
                <a:solidFill>
                  <a:schemeClr val="tx1"/>
                </a:solidFill>
                <a:effectLst/>
                <a:latin typeface="+mn-lt"/>
                <a:ea typeface="+mn-ea"/>
                <a:cs typeface="+mn-cs"/>
              </a:rPr>
              <a:t>Опыт работы показывает</a:t>
            </a:r>
            <a:r>
              <a:rPr lang="ru-RU" sz="1200" kern="1200" dirty="0" smtClean="0">
                <a:solidFill>
                  <a:schemeClr val="tx1"/>
                </a:solidFill>
                <a:effectLst/>
                <a:latin typeface="+mn-lt"/>
                <a:ea typeface="+mn-ea"/>
                <a:cs typeface="+mn-cs"/>
              </a:rPr>
              <a:t>, что различные дидактические игры, используемые в практике, способствуют решению всех задач речевого развития, закреплению словаря, изменения и образования слов, упражняют в составлении связных высказываний, развивают связную речь. В этих играх ребенок попадает в ситуации, когда он вынужден использовать приобретенные речевые знания. </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0135D57-2A3C-4C7B-BAC6-55E9E9E2B982}" type="slidenum">
              <a:rPr lang="ru-RU" smtClean="0"/>
              <a:t>12</a:t>
            </a:fld>
            <a:endParaRPr lang="ru-RU"/>
          </a:p>
        </p:txBody>
      </p:sp>
    </p:spTree>
    <p:extLst>
      <p:ext uri="{BB962C8B-B14F-4D97-AF65-F5344CB8AC3E}">
        <p14:creationId xmlns:p14="http://schemas.microsoft.com/office/powerpoint/2010/main" val="242870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Речевое поведение не рождается само по себе, его необходимо формировать с раннего возраста и родители могут сделать очень многое. Поэтому взаимодействие с родителями играет большую роль в положительной динамике развития речи ребенка. </a:t>
            </a:r>
          </a:p>
          <a:p>
            <a:r>
              <a:rPr lang="ru-RU" sz="1200" kern="1200" dirty="0" smtClean="0">
                <a:solidFill>
                  <a:schemeClr val="tx1"/>
                </a:solidFill>
                <a:effectLst/>
                <a:latin typeface="+mn-lt"/>
                <a:ea typeface="+mn-ea"/>
                <a:cs typeface="+mn-cs"/>
              </a:rPr>
              <a:t>Были организованы консультации: «Как воспитывать девочку»,  «Развитие математических способностей у дошкольников», «Что такое мелкая моторика», «Особенности развития ребенка 5-7 лет», «Защита прав и достоинств ребенка в семье», «Развитие речи и мелкая моторика», «Внимание! Наступает зима», «Как отвечать на детские вопросы», «Безопасность ребенка», «Как вести себя на детском праздники». </a:t>
            </a:r>
          </a:p>
          <a:p>
            <a:r>
              <a:rPr lang="ru-RU" sz="1200" kern="1200" dirty="0" smtClean="0">
                <a:solidFill>
                  <a:schemeClr val="tx1"/>
                </a:solidFill>
                <a:effectLst/>
                <a:latin typeface="+mn-lt"/>
                <a:ea typeface="+mn-ea"/>
                <a:cs typeface="+mn-cs"/>
              </a:rPr>
              <a:t>Разработаны буклеты для родителей: «Правила ПБ», «Памятка родителям о пиротехнике», «Когда ребенок остается один дома», «Осторожно гололед», «Памятка о безопасной зимней прогулке», «Оздоровление и закаливание»</a:t>
            </a:r>
          </a:p>
          <a:p>
            <a:r>
              <a:rPr lang="ru-RU" sz="1200" kern="1200" dirty="0" smtClean="0">
                <a:solidFill>
                  <a:schemeClr val="tx1"/>
                </a:solidFill>
                <a:effectLst/>
                <a:latin typeface="+mn-lt"/>
                <a:ea typeface="+mn-ea"/>
                <a:cs typeface="+mn-cs"/>
              </a:rPr>
              <a:t>Совместно с родителями организован фотоконкурс «Как я провел лето», </a:t>
            </a:r>
            <a:r>
              <a:rPr lang="ru-RU" sz="1200" kern="1200" dirty="0" err="1" smtClean="0">
                <a:solidFill>
                  <a:schemeClr val="tx1"/>
                </a:solidFill>
                <a:effectLst/>
                <a:latin typeface="+mn-lt"/>
                <a:ea typeface="+mn-ea"/>
                <a:cs typeface="+mn-cs"/>
              </a:rPr>
              <a:t>фотостенд</a:t>
            </a:r>
            <a:r>
              <a:rPr lang="ru-RU" sz="1200" kern="1200" dirty="0" smtClean="0">
                <a:solidFill>
                  <a:schemeClr val="tx1"/>
                </a:solidFill>
                <a:effectLst/>
                <a:latin typeface="+mn-lt"/>
                <a:ea typeface="+mn-ea"/>
                <a:cs typeface="+mn-cs"/>
              </a:rPr>
              <a:t> «Мой папа – солдат», выставка работ «Мы рисуем космос».</a:t>
            </a:r>
          </a:p>
          <a:p>
            <a:r>
              <a:rPr lang="ru-RU" sz="1200" kern="1200" dirty="0" smtClean="0">
                <a:solidFill>
                  <a:schemeClr val="tx1"/>
                </a:solidFill>
                <a:effectLst/>
                <a:latin typeface="+mn-lt"/>
                <a:ea typeface="+mn-ea"/>
                <a:cs typeface="+mn-cs"/>
              </a:rPr>
              <a:t>За </a:t>
            </a:r>
            <a:r>
              <a:rPr lang="ru-RU" sz="1200" kern="1200" dirty="0" err="1" smtClean="0">
                <a:solidFill>
                  <a:schemeClr val="tx1"/>
                </a:solidFill>
                <a:effectLst/>
                <a:latin typeface="+mn-lt"/>
                <a:ea typeface="+mn-ea"/>
                <a:cs typeface="+mn-cs"/>
              </a:rPr>
              <a:t>межаттестационный</a:t>
            </a:r>
            <a:r>
              <a:rPr lang="ru-RU" sz="1200" kern="1200" dirty="0" smtClean="0">
                <a:solidFill>
                  <a:schemeClr val="tx1"/>
                </a:solidFill>
                <a:effectLst/>
                <a:latin typeface="+mn-lt"/>
                <a:ea typeface="+mn-ea"/>
                <a:cs typeface="+mn-cs"/>
              </a:rPr>
              <a:t> период проведены следующие мероприятия: родительские собрания  «Организация системы работы логопедической группы», «Воспитание ребенка начинается в семье»; беседы с родителями о необходимости проведения с детьми артикуляционной гимнастики, беседы «</a:t>
            </a:r>
            <a:r>
              <a:rPr lang="ru-RU" sz="1200" kern="1200" dirty="0" err="1" smtClean="0">
                <a:solidFill>
                  <a:schemeClr val="tx1"/>
                </a:solidFill>
                <a:effectLst/>
                <a:latin typeface="+mn-lt"/>
                <a:ea typeface="+mn-ea"/>
                <a:cs typeface="+mn-cs"/>
              </a:rPr>
              <a:t>Гиперактивность</a:t>
            </a:r>
            <a:r>
              <a:rPr lang="ru-RU" sz="1200" kern="1200" dirty="0" smtClean="0">
                <a:solidFill>
                  <a:schemeClr val="tx1"/>
                </a:solidFill>
                <a:effectLst/>
                <a:latin typeface="+mn-lt"/>
                <a:ea typeface="+mn-ea"/>
                <a:cs typeface="+mn-cs"/>
              </a:rPr>
              <a:t>. Как с этим бороться», «Куда пойти с детьми в выходной день зимой?», «Как привить навыки самообслуживания и общения будущему первокласснику»; оформлена ширма «10 заповедей для родителей».</a:t>
            </a:r>
          </a:p>
          <a:p>
            <a:r>
              <a:rPr lang="ru-RU" sz="1200" b="1" kern="1200" dirty="0" smtClean="0">
                <a:solidFill>
                  <a:schemeClr val="tx1"/>
                </a:solidFill>
                <a:effectLst/>
                <a:latin typeface="+mn-lt"/>
                <a:ea typeface="+mn-ea"/>
                <a:cs typeface="+mn-cs"/>
              </a:rPr>
              <a:t>Результатом взаимодействия с родителями </a:t>
            </a:r>
            <a:r>
              <a:rPr lang="ru-RU" sz="1200" kern="1200" dirty="0" smtClean="0">
                <a:solidFill>
                  <a:schemeClr val="tx1"/>
                </a:solidFill>
                <a:effectLst/>
                <a:latin typeface="+mn-lt"/>
                <a:ea typeface="+mn-ea"/>
                <a:cs typeface="+mn-cs"/>
              </a:rPr>
              <a:t>стало их активное включение в образовательный процесс, участие в ходе непосредственной образовательной деятельности, праздниках, развлечениях.</a:t>
            </a: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13</a:t>
            </a:fld>
            <a:endParaRPr lang="ru-RU"/>
          </a:p>
        </p:txBody>
      </p:sp>
    </p:spTree>
    <p:extLst>
      <p:ext uri="{BB962C8B-B14F-4D97-AF65-F5344CB8AC3E}">
        <p14:creationId xmlns:p14="http://schemas.microsoft.com/office/powerpoint/2010/main" val="379828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При развитии речи детей очень значимым является взаимодействие воспитателей и специалистов ДОУ. Ведется тесное сотрудничество с логопедом и психологом группы, а так же с музыкальным руководителем и инструктором по физическому развитию.</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Предъявляю опыт практической деятельности через выступления на педагогических советах ДОО, семинарах, повышая, таким образом, компетентность педагогов в вопросах развития коммуникативных способностей  детей и формирования грамматического строя речи у дошкольников с речевыми нарушениями. Для педагогов второй группы компенсирующей направленности проводились консультации по организации образовательной деятельности с детьми с общим недоразвитием речи.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Сотрудничаю с педагогами образовательных учреждений района, повышая их педагогическую грамотность. В рамках районного методического объединения педагогов дошкольных образовательных  организаций МО </a:t>
            </a:r>
            <a:r>
              <a:rPr lang="ru-RU" sz="1200" kern="1200" dirty="0" err="1" smtClean="0">
                <a:solidFill>
                  <a:schemeClr val="tx1"/>
                </a:solidFill>
                <a:effectLst/>
                <a:latin typeface="+mn-lt"/>
                <a:ea typeface="+mn-ea"/>
                <a:cs typeface="+mn-cs"/>
              </a:rPr>
              <a:t>Красноуфимский</a:t>
            </a:r>
            <a:r>
              <a:rPr lang="ru-RU" sz="1200" kern="1200" dirty="0" smtClean="0">
                <a:solidFill>
                  <a:schemeClr val="tx1"/>
                </a:solidFill>
                <a:effectLst/>
                <a:latin typeface="+mn-lt"/>
                <a:ea typeface="+mn-ea"/>
                <a:cs typeface="+mn-cs"/>
              </a:rPr>
              <a:t> округ представила непосредственно образовательную деятельность с детьми старшего возраста в соответствии с современными требованиями </a:t>
            </a:r>
            <a:r>
              <a:rPr lang="ru-RU" sz="1200" b="0" kern="1200" dirty="0" smtClean="0">
                <a:solidFill>
                  <a:schemeClr val="tx1"/>
                </a:solidFill>
                <a:effectLst/>
                <a:latin typeface="+mn-lt"/>
                <a:ea typeface="+mn-ea"/>
                <a:cs typeface="+mn-cs"/>
              </a:rPr>
              <a:t>«Откуда хлеб пришел», 2014 г., «Пасхальный перезвон», 2015 г.</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0135D57-2A3C-4C7B-BAC6-55E9E9E2B982}" type="slidenum">
              <a:rPr lang="ru-RU" smtClean="0"/>
              <a:t>14</a:t>
            </a:fld>
            <a:endParaRPr lang="ru-RU"/>
          </a:p>
        </p:txBody>
      </p:sp>
    </p:spTree>
    <p:extLst>
      <p:ext uri="{BB962C8B-B14F-4D97-AF65-F5344CB8AC3E}">
        <p14:creationId xmlns:p14="http://schemas.microsoft.com/office/powerpoint/2010/main" val="193003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Создать игру,</a:t>
            </a:r>
            <a:r>
              <a:rPr lang="ru-RU" baseline="0" dirty="0" smtClean="0"/>
              <a:t> позволяющую развивать речь ребенка, особенно  с речевыми нарушениями, возможно и самостоятельно как педагогам, так и родителям, используя различный бросовый и картинный материал. </a:t>
            </a:r>
          </a:p>
          <a:p>
            <a:r>
              <a:rPr lang="ru-RU" baseline="0" dirty="0" smtClean="0"/>
              <a:t>Придумать название игре, правила, аннотацию, показать пример применения.</a:t>
            </a:r>
          </a:p>
        </p:txBody>
      </p:sp>
      <p:sp>
        <p:nvSpPr>
          <p:cNvPr id="4" name="Номер слайда 3"/>
          <p:cNvSpPr>
            <a:spLocks noGrp="1"/>
          </p:cNvSpPr>
          <p:nvPr>
            <p:ph type="sldNum" sz="quarter" idx="10"/>
          </p:nvPr>
        </p:nvSpPr>
        <p:spPr/>
        <p:txBody>
          <a:bodyPr/>
          <a:lstStyle/>
          <a:p>
            <a:fld id="{30135D57-2A3C-4C7B-BAC6-55E9E9E2B982}" type="slidenum">
              <a:rPr lang="ru-RU" smtClean="0"/>
              <a:t>15</a:t>
            </a:fld>
            <a:endParaRPr lang="ru-RU"/>
          </a:p>
        </p:txBody>
      </p:sp>
    </p:spTree>
    <p:extLst>
      <p:ext uri="{BB962C8B-B14F-4D97-AF65-F5344CB8AC3E}">
        <p14:creationId xmlns:p14="http://schemas.microsoft.com/office/powerpoint/2010/main" val="407698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течении </a:t>
            </a:r>
            <a:r>
              <a:rPr lang="ru-RU" sz="1200" kern="1200" dirty="0" err="1" smtClean="0">
                <a:solidFill>
                  <a:schemeClr val="tx1"/>
                </a:solidFill>
                <a:effectLst/>
                <a:latin typeface="+mn-lt"/>
                <a:ea typeface="+mn-ea"/>
                <a:cs typeface="+mn-cs"/>
              </a:rPr>
              <a:t>межаттестационного</a:t>
            </a:r>
            <a:r>
              <a:rPr lang="ru-RU" sz="1200" kern="1200" dirty="0" smtClean="0">
                <a:solidFill>
                  <a:schemeClr val="tx1"/>
                </a:solidFill>
                <a:effectLst/>
                <a:latin typeface="+mn-lt"/>
                <a:ea typeface="+mn-ea"/>
                <a:cs typeface="+mn-cs"/>
              </a:rPr>
              <a:t> периода работа велась с детьми, имеющими ФНР, ФФНР, ОНР, обусловленные дизартрией, в группе компенсирующей направленности. В данной группе ежегодно осуществляется мониторинг, рассматривающий различные стороны речи: звуковую, фонематическую, лексику и грамматический строй. </a:t>
            </a:r>
          </a:p>
          <a:p>
            <a:r>
              <a:rPr lang="ru-RU" sz="1200" kern="1200" dirty="0" smtClean="0">
                <a:solidFill>
                  <a:schemeClr val="tx1"/>
                </a:solidFill>
                <a:effectLst/>
                <a:latin typeface="+mn-lt"/>
                <a:ea typeface="+mn-ea"/>
                <a:cs typeface="+mn-cs"/>
              </a:rPr>
              <a:t>Обследование </a:t>
            </a:r>
            <a:r>
              <a:rPr lang="ru-RU" sz="1200" kern="1200" dirty="0" err="1" smtClean="0">
                <a:solidFill>
                  <a:schemeClr val="tx1"/>
                </a:solidFill>
                <a:effectLst/>
                <a:latin typeface="+mn-lt"/>
                <a:ea typeface="+mn-ea"/>
                <a:cs typeface="+mn-cs"/>
              </a:rPr>
              <a:t>сформированности</a:t>
            </a:r>
            <a:r>
              <a:rPr lang="ru-RU" sz="1200" kern="1200" dirty="0" smtClean="0">
                <a:solidFill>
                  <a:schemeClr val="tx1"/>
                </a:solidFill>
                <a:effectLst/>
                <a:latin typeface="+mn-lt"/>
                <a:ea typeface="+mn-ea"/>
                <a:cs typeface="+mn-cs"/>
              </a:rPr>
              <a:t> грамматического строя речи у данных детей проводится по </a:t>
            </a:r>
            <a:r>
              <a:rPr lang="ru-RU" sz="1200" kern="1200" dirty="0" err="1" smtClean="0">
                <a:solidFill>
                  <a:schemeClr val="tx1"/>
                </a:solidFill>
                <a:effectLst/>
                <a:latin typeface="+mn-lt"/>
                <a:ea typeface="+mn-ea"/>
                <a:cs typeface="+mn-cs"/>
              </a:rPr>
              <a:t>авторскиой</a:t>
            </a:r>
            <a:r>
              <a:rPr lang="ru-RU" sz="1200" kern="1200" dirty="0" smtClean="0">
                <a:solidFill>
                  <a:schemeClr val="tx1"/>
                </a:solidFill>
                <a:effectLst/>
                <a:latin typeface="+mn-lt"/>
                <a:ea typeface="+mn-ea"/>
                <a:cs typeface="+mn-cs"/>
              </a:rPr>
              <a:t> методике Татьяны Ивановны </a:t>
            </a:r>
            <a:r>
              <a:rPr lang="ru-RU" sz="1200" kern="1200" dirty="0" err="1" smtClean="0">
                <a:solidFill>
                  <a:schemeClr val="tx1"/>
                </a:solidFill>
                <a:effectLst/>
                <a:latin typeface="+mn-lt"/>
                <a:ea typeface="+mn-ea"/>
                <a:cs typeface="+mn-cs"/>
              </a:rPr>
              <a:t>Гризик</a:t>
            </a:r>
            <a:r>
              <a:rPr lang="ru-RU" sz="1200" kern="1200" dirty="0" smtClean="0">
                <a:solidFill>
                  <a:schemeClr val="tx1"/>
                </a:solidFill>
                <a:effectLst/>
                <a:latin typeface="+mn-lt"/>
                <a:ea typeface="+mn-ea"/>
                <a:cs typeface="+mn-cs"/>
              </a:rPr>
              <a:t>, Людмилы Евгеньевны Тимощук (методика</a:t>
            </a:r>
            <a:r>
              <a:rPr lang="ru-RU" sz="1200" kern="1200" baseline="0" dirty="0" smtClean="0">
                <a:solidFill>
                  <a:schemeClr val="tx1"/>
                </a:solidFill>
                <a:effectLst/>
                <a:latin typeface="+mn-lt"/>
                <a:ea typeface="+mn-ea"/>
                <a:cs typeface="+mn-cs"/>
              </a:rPr>
              <a:t> представлена в портфолио) </a:t>
            </a:r>
            <a:r>
              <a:rPr lang="ru-RU" sz="1200" kern="1200" dirty="0" smtClean="0">
                <a:solidFill>
                  <a:schemeClr val="tx1"/>
                </a:solidFill>
                <a:effectLst/>
                <a:latin typeface="+mn-lt"/>
                <a:ea typeface="+mn-ea"/>
                <a:cs typeface="+mn-cs"/>
              </a:rPr>
              <a:t>по следующим параметрам:</a:t>
            </a:r>
          </a:p>
          <a:p>
            <a:pPr lvl="0"/>
            <a:r>
              <a:rPr lang="ru-RU" sz="1200" kern="1200" dirty="0" smtClean="0">
                <a:solidFill>
                  <a:schemeClr val="tx1"/>
                </a:solidFill>
                <a:effectLst/>
                <a:latin typeface="+mn-lt"/>
                <a:ea typeface="+mn-ea"/>
                <a:cs typeface="+mn-cs"/>
              </a:rPr>
              <a:t>Образование существительных множественного числа.</a:t>
            </a:r>
          </a:p>
          <a:p>
            <a:pPr lvl="0"/>
            <a:r>
              <a:rPr lang="ru-RU" sz="1200" kern="1200" dirty="0" smtClean="0">
                <a:solidFill>
                  <a:schemeClr val="tx1"/>
                </a:solidFill>
                <a:effectLst/>
                <a:latin typeface="+mn-lt"/>
                <a:ea typeface="+mn-ea"/>
                <a:cs typeface="+mn-cs"/>
              </a:rPr>
              <a:t>Образование существительных множественного числа в родительном падеже.</a:t>
            </a:r>
          </a:p>
          <a:p>
            <a:pPr lvl="0"/>
            <a:r>
              <a:rPr lang="ru-RU" sz="1200" kern="1200" dirty="0" smtClean="0">
                <a:solidFill>
                  <a:schemeClr val="tx1"/>
                </a:solidFill>
                <a:effectLst/>
                <a:latin typeface="+mn-lt"/>
                <a:ea typeface="+mn-ea"/>
                <a:cs typeface="+mn-cs"/>
              </a:rPr>
              <a:t>Образование уменьшительно-ласкательных форм существительных.</a:t>
            </a:r>
          </a:p>
          <a:p>
            <a:pPr lvl="0"/>
            <a:r>
              <a:rPr lang="ru-RU" sz="1200" kern="1200" dirty="0" smtClean="0">
                <a:solidFill>
                  <a:schemeClr val="tx1"/>
                </a:solidFill>
                <a:effectLst/>
                <a:latin typeface="+mn-lt"/>
                <a:ea typeface="+mn-ea"/>
                <a:cs typeface="+mn-cs"/>
              </a:rPr>
              <a:t>Согласование числительных с существительными.</a:t>
            </a:r>
          </a:p>
          <a:p>
            <a:pPr lvl="0"/>
            <a:r>
              <a:rPr lang="ru-RU" sz="1200" kern="1200" dirty="0" smtClean="0">
                <a:solidFill>
                  <a:schemeClr val="tx1"/>
                </a:solidFill>
                <a:effectLst/>
                <a:latin typeface="+mn-lt"/>
                <a:ea typeface="+mn-ea"/>
                <a:cs typeface="+mn-cs"/>
              </a:rPr>
              <a:t>Употребление сложных предлогов.</a:t>
            </a:r>
          </a:p>
          <a:p>
            <a:r>
              <a:rPr lang="ru-RU" sz="1200" kern="1200" dirty="0" smtClean="0">
                <a:solidFill>
                  <a:schemeClr val="tx1"/>
                </a:solidFill>
                <a:effectLst/>
                <a:latin typeface="+mn-lt"/>
                <a:ea typeface="+mn-ea"/>
                <a:cs typeface="+mn-cs"/>
              </a:rPr>
              <a:t>  По результатам внутреннего мониторинга по развитию речи детей старшего дошкольного возраста, отмечается положительная динамика формирования грамматической стороны  речи: </a:t>
            </a:r>
          </a:p>
          <a:p>
            <a:r>
              <a:rPr lang="ru-RU" sz="1200" kern="1200" dirty="0" smtClean="0">
                <a:solidFill>
                  <a:schemeClr val="tx1"/>
                </a:solidFill>
                <a:effectLst/>
                <a:latin typeface="+mn-lt"/>
                <a:ea typeface="+mn-ea"/>
                <a:cs typeface="+mn-cs"/>
              </a:rPr>
              <a:t>в 2014 г. – высокий уровень отмечается у 12% детей, - средний – 69%, низкий у 19%; </a:t>
            </a:r>
          </a:p>
          <a:p>
            <a:r>
              <a:rPr lang="ru-RU" sz="1200" kern="1200" dirty="0" smtClean="0">
                <a:solidFill>
                  <a:schemeClr val="tx1"/>
                </a:solidFill>
                <a:effectLst/>
                <a:latin typeface="+mn-lt"/>
                <a:ea typeface="+mn-ea"/>
                <a:cs typeface="+mn-cs"/>
              </a:rPr>
              <a:t>в 2015 г. – высокий уровень отмечается у 17% детей, - средний – 66%, низкий у 17%.</a:t>
            </a:r>
          </a:p>
          <a:p>
            <a:r>
              <a:rPr lang="ru-RU" sz="1200" kern="1200" dirty="0" smtClean="0">
                <a:solidFill>
                  <a:schemeClr val="tx1"/>
                </a:solidFill>
                <a:effectLst/>
                <a:latin typeface="+mn-lt"/>
                <a:ea typeface="+mn-ea"/>
                <a:cs typeface="+mn-cs"/>
              </a:rPr>
              <a:t>В</a:t>
            </a:r>
            <a:r>
              <a:rPr lang="ru-RU" sz="1200" kern="1200" baseline="0" dirty="0" smtClean="0">
                <a:solidFill>
                  <a:schemeClr val="tx1"/>
                </a:solidFill>
                <a:effectLst/>
                <a:latin typeface="+mn-lt"/>
                <a:ea typeface="+mn-ea"/>
                <a:cs typeface="+mn-cs"/>
              </a:rPr>
              <a:t> 2016 г. – высокий уровень отмечается у 19% детей, средний – 69%, низкий – 12</a:t>
            </a:r>
            <a:r>
              <a:rPr lang="ru-RU" sz="1200" kern="1200" baseline="0" dirty="0" smtClean="0">
                <a:solidFill>
                  <a:schemeClr val="tx1"/>
                </a:solidFill>
                <a:effectLst/>
                <a:latin typeface="+mn-lt"/>
                <a:ea typeface="+mn-ea"/>
                <a:cs typeface="+mn-cs"/>
              </a:rPr>
              <a:t>%.</a:t>
            </a:r>
          </a:p>
          <a:p>
            <a:r>
              <a:rPr lang="ru-RU" sz="1200" kern="1200" baseline="0" dirty="0" smtClean="0">
                <a:solidFill>
                  <a:schemeClr val="tx1"/>
                </a:solidFill>
                <a:effectLst/>
                <a:latin typeface="+mn-lt"/>
                <a:ea typeface="+mn-ea"/>
                <a:cs typeface="+mn-cs"/>
              </a:rPr>
              <a:t>Также, в процессе наблюдения за детьми в различных ситуациях, отмечается положительная динамика развития коммуникативных способностей у наших детей, дети стали намного активнее при общении со сверстниками и взрослыми, не стесняются вступать в диалог с окружающими, также отмечается желание детей участвовать в различных мероприятиях. Дети с удовольствием играют в данные игры, у них формируются навыки образования относительных, притяжательных прилагательных, существительных с помощью суффиксов, допускают меньше ошибок при употреблении существительных в форме </a:t>
            </a:r>
            <a:r>
              <a:rPr lang="ru-RU" sz="1200" kern="1200" baseline="0" dirty="0" err="1" smtClean="0">
                <a:solidFill>
                  <a:schemeClr val="tx1"/>
                </a:solidFill>
                <a:effectLst/>
                <a:latin typeface="+mn-lt"/>
                <a:ea typeface="+mn-ea"/>
                <a:cs typeface="+mn-cs"/>
              </a:rPr>
              <a:t>мн.ч</a:t>
            </a:r>
            <a:r>
              <a:rPr lang="ru-RU" sz="1200" kern="1200" baseline="0" dirty="0" smtClean="0">
                <a:solidFill>
                  <a:schemeClr val="tx1"/>
                </a:solidFill>
                <a:effectLst/>
                <a:latin typeface="+mn-lt"/>
                <a:ea typeface="+mn-ea"/>
                <a:cs typeface="+mn-cs"/>
              </a:rPr>
              <a:t>. </a:t>
            </a:r>
            <a:r>
              <a:rPr lang="ru-RU" sz="1200" kern="1200" baseline="0" dirty="0" err="1" smtClean="0">
                <a:solidFill>
                  <a:schemeClr val="tx1"/>
                </a:solidFill>
                <a:effectLst/>
                <a:latin typeface="+mn-lt"/>
                <a:ea typeface="+mn-ea"/>
                <a:cs typeface="+mn-cs"/>
              </a:rPr>
              <a:t>Род.падежа</a:t>
            </a:r>
            <a:r>
              <a:rPr lang="ru-RU" sz="1200" kern="1200" baseline="0" dirty="0" smtClean="0">
                <a:solidFill>
                  <a:schemeClr val="tx1"/>
                </a:solidFill>
                <a:effectLst/>
                <a:latin typeface="+mn-lt"/>
                <a:ea typeface="+mn-ea"/>
                <a:cs typeface="+mn-cs"/>
              </a:rPr>
              <a:t>, при согласовании </a:t>
            </a:r>
            <a:r>
              <a:rPr lang="ru-RU" sz="1200" kern="1200" baseline="0" dirty="0" err="1" smtClean="0">
                <a:solidFill>
                  <a:schemeClr val="tx1"/>
                </a:solidFill>
                <a:effectLst/>
                <a:latin typeface="+mn-lt"/>
                <a:ea typeface="+mn-ea"/>
                <a:cs typeface="+mn-cs"/>
              </a:rPr>
              <a:t>существитеьных</a:t>
            </a:r>
            <a:r>
              <a:rPr lang="ru-RU" sz="1200" kern="1200" baseline="0" dirty="0" smtClean="0">
                <a:solidFill>
                  <a:schemeClr val="tx1"/>
                </a:solidFill>
                <a:effectLst/>
                <a:latin typeface="+mn-lt"/>
                <a:ea typeface="+mn-ea"/>
                <a:cs typeface="+mn-cs"/>
              </a:rPr>
              <a:t> </a:t>
            </a:r>
            <a:r>
              <a:rPr lang="ru-RU" sz="1200" kern="1200" baseline="0" smtClean="0">
                <a:solidFill>
                  <a:schemeClr val="tx1"/>
                </a:solidFill>
                <a:effectLst/>
                <a:latin typeface="+mn-lt"/>
                <a:ea typeface="+mn-ea"/>
                <a:cs typeface="+mn-cs"/>
              </a:rPr>
              <a:t>с числительными.</a:t>
            </a:r>
            <a:endParaRPr lang="ru-RU" sz="1200" kern="1200" baseline="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0135D57-2A3C-4C7B-BAC6-55E9E9E2B982}" type="slidenum">
              <a:rPr lang="ru-RU" smtClean="0"/>
              <a:t>16</a:t>
            </a:fld>
            <a:endParaRPr lang="ru-RU"/>
          </a:p>
        </p:txBody>
      </p:sp>
    </p:spTree>
    <p:extLst>
      <p:ext uri="{BB962C8B-B14F-4D97-AF65-F5344CB8AC3E}">
        <p14:creationId xmlns:p14="http://schemas.microsoft.com/office/powerpoint/2010/main" val="245862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Одно из условий повышения качества деятельности педагога -  постоянная работа по саморазвитию, повышение квалификации. </a:t>
            </a:r>
            <a:r>
              <a:rPr lang="ru-RU" sz="1200" kern="1200" dirty="0" smtClean="0">
                <a:solidFill>
                  <a:schemeClr val="tx1"/>
                </a:solidFill>
                <a:effectLst/>
                <a:latin typeface="+mn-lt"/>
                <a:ea typeface="+mn-ea"/>
                <a:cs typeface="+mn-cs"/>
              </a:rPr>
              <a:t> За </a:t>
            </a:r>
            <a:r>
              <a:rPr lang="ru-RU" sz="1200" kern="1200" dirty="0" err="1" smtClean="0">
                <a:solidFill>
                  <a:schemeClr val="tx1"/>
                </a:solidFill>
                <a:effectLst/>
                <a:latin typeface="+mn-lt"/>
                <a:ea typeface="+mn-ea"/>
                <a:cs typeface="+mn-cs"/>
              </a:rPr>
              <a:t>межаттестационный</a:t>
            </a:r>
            <a:r>
              <a:rPr lang="ru-RU" sz="1200" kern="1200" dirty="0" smtClean="0">
                <a:solidFill>
                  <a:schemeClr val="tx1"/>
                </a:solidFill>
                <a:effectLst/>
                <a:latin typeface="+mn-lt"/>
                <a:ea typeface="+mn-ea"/>
                <a:cs typeface="+mn-cs"/>
              </a:rPr>
              <a:t> период прошла обучение по следующим образовательным программам:</a:t>
            </a:r>
            <a:endParaRPr lang="ru-RU" sz="1200" kern="1200" dirty="0" smtClean="0">
              <a:solidFill>
                <a:schemeClr val="tx1"/>
              </a:solidFill>
              <a:effectLst/>
              <a:latin typeface="+mn-lt"/>
              <a:ea typeface="+mn-ea"/>
              <a:cs typeface="+mn-cs"/>
            </a:endParaRPr>
          </a:p>
          <a:p>
            <a:r>
              <a:rPr lang="ru-RU" dirty="0" smtClean="0"/>
              <a:t>2014 г. образовательный семинар в ИРО </a:t>
            </a:r>
            <a:r>
              <a:rPr lang="ru-RU" b="1" dirty="0" smtClean="0"/>
              <a:t>«Основы конструирования и робототехники в ДОУ», </a:t>
            </a:r>
            <a:r>
              <a:rPr lang="ru-RU" dirty="0" smtClean="0"/>
              <a:t>16 ч.</a:t>
            </a:r>
          </a:p>
          <a:p>
            <a:r>
              <a:rPr lang="ru-RU" dirty="0" smtClean="0"/>
              <a:t>2015г. обучение в  ГАОУ ДПО Свердловской области «Институт развития образования» по  программе повышения квалификации «</a:t>
            </a:r>
            <a:r>
              <a:rPr lang="ru-RU" b="1" dirty="0" smtClean="0"/>
              <a:t>Проектирование образовательного процесса в условиях введения и реализации федерального государственного образовательного стандарта дошкольного образования</a:t>
            </a:r>
            <a:r>
              <a:rPr lang="ru-RU" dirty="0" smtClean="0"/>
              <a:t>» 40 ч., </a:t>
            </a:r>
          </a:p>
          <a:p>
            <a:r>
              <a:rPr lang="ru-RU" dirty="0" smtClean="0"/>
              <a:t>2015 г. краткосрочное обучение в ГБОУ СП О СО «</a:t>
            </a:r>
            <a:r>
              <a:rPr lang="ru-RU" dirty="0" err="1" smtClean="0"/>
              <a:t>Красноуфимский</a:t>
            </a:r>
            <a:r>
              <a:rPr lang="ru-RU" dirty="0" smtClean="0"/>
              <a:t> педагогический колледж» по программе  дополнительного профессионального образования «</a:t>
            </a:r>
            <a:r>
              <a:rPr lang="ru-RU" b="1" dirty="0" smtClean="0"/>
              <a:t>Методика и приемы работы с интерактивной  доской</a:t>
            </a:r>
            <a:r>
              <a:rPr lang="ru-RU" dirty="0" smtClean="0"/>
              <a:t>», 24 ч. </a:t>
            </a:r>
          </a:p>
          <a:p>
            <a:r>
              <a:rPr lang="ru-RU" dirty="0" smtClean="0"/>
              <a:t>2015г. обучение в ГБОУ СПО СО «</a:t>
            </a:r>
            <a:r>
              <a:rPr lang="ru-RU" dirty="0" err="1" smtClean="0"/>
              <a:t>Красноуфимский</a:t>
            </a:r>
            <a:r>
              <a:rPr lang="ru-RU" dirty="0" smtClean="0"/>
              <a:t> педагогический колледж» по образовательной программе «</a:t>
            </a:r>
            <a:r>
              <a:rPr lang="ru-RU" b="1" dirty="0" smtClean="0"/>
              <a:t>Коррекция речевых нарушений</a:t>
            </a:r>
            <a:r>
              <a:rPr lang="ru-RU" dirty="0" smtClean="0"/>
              <a:t>», 72 ч.</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i="1" kern="1200" dirty="0" smtClean="0">
                <a:solidFill>
                  <a:schemeClr val="tx1"/>
                </a:solidFill>
                <a:effectLst/>
                <a:latin typeface="+mn-lt"/>
                <a:ea typeface="+mn-ea"/>
                <a:cs typeface="+mn-cs"/>
              </a:rPr>
              <a:t>таким образом,</a:t>
            </a:r>
            <a:r>
              <a:rPr lang="ru-RU" sz="1200" b="1" kern="1200" dirty="0" smtClean="0">
                <a:solidFill>
                  <a:schemeClr val="tx1"/>
                </a:solidFill>
                <a:effectLst/>
                <a:latin typeface="+mn-lt"/>
                <a:ea typeface="+mn-ea"/>
                <a:cs typeface="+mn-cs"/>
              </a:rPr>
              <a:t> результаты осуществленной педагогической деятельности </a:t>
            </a:r>
            <a:r>
              <a:rPr lang="ru-RU" sz="1200" kern="1200" dirty="0" smtClean="0">
                <a:solidFill>
                  <a:schemeClr val="tx1"/>
                </a:solidFill>
                <a:effectLst/>
                <a:latin typeface="+mn-lt"/>
                <a:ea typeface="+mn-ea"/>
                <a:cs typeface="+mn-cs"/>
              </a:rPr>
              <a:t>по достижению поставленной цели, позволяют сделать вывод о значительном повышении собственной профессиональной компетенции.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17</a:t>
            </a:fld>
            <a:endParaRPr lang="ru-RU"/>
          </a:p>
        </p:txBody>
      </p:sp>
    </p:spTree>
    <p:extLst>
      <p:ext uri="{BB962C8B-B14F-4D97-AF65-F5344CB8AC3E}">
        <p14:creationId xmlns:p14="http://schemas.microsoft.com/office/powerpoint/2010/main" val="179298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Целенаправленно совершенствую профессиональную компетентность, принимаю активное участие по обмену опытом в педагогических сообществах с целью распространения эффективности использования новых образовательных технологий своей профессиональной деятельности, в том числе экспериментальной и инновационной на мероприятиях различного уровня:</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Средством самообразования являются не только работа с традиционными источниками, но и  использование  Интернет-ресурсов, участие в сетевых сообществах. Для обобщения своего педагогического опыта ежемесячно принимаю участие во всероссийском Интернет-конкурсе на сайте М</a:t>
            </a:r>
            <a:r>
              <a:rPr lang="en-US" sz="1200" kern="1200" dirty="0" err="1" smtClean="0">
                <a:solidFill>
                  <a:schemeClr val="tx1"/>
                </a:solidFill>
                <a:effectLst/>
                <a:latin typeface="+mn-lt"/>
                <a:ea typeface="+mn-ea"/>
                <a:cs typeface="+mn-cs"/>
              </a:rPr>
              <a:t>aam</a:t>
            </a:r>
            <a:r>
              <a:rPr lang="ru-RU"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ru</a:t>
            </a:r>
            <a:r>
              <a:rPr lang="ru-RU"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effectLst/>
                <a:latin typeface="+mn-lt"/>
                <a:ea typeface="+mn-ea"/>
                <a:cs typeface="+mn-cs"/>
              </a:rPr>
              <a:t>В  </a:t>
            </a:r>
            <a:r>
              <a:rPr lang="ru-RU" sz="1200" b="0" kern="1200" dirty="0" err="1" smtClean="0">
                <a:solidFill>
                  <a:schemeClr val="tx1"/>
                </a:solidFill>
                <a:effectLst/>
                <a:latin typeface="+mn-lt"/>
                <a:ea typeface="+mn-ea"/>
                <a:cs typeface="+mn-cs"/>
              </a:rPr>
              <a:t>межаттестационный</a:t>
            </a:r>
            <a:r>
              <a:rPr lang="ru-RU" sz="1200" b="0" kern="1200" dirty="0" smtClean="0">
                <a:solidFill>
                  <a:schemeClr val="tx1"/>
                </a:solidFill>
                <a:effectLst/>
                <a:latin typeface="+mn-lt"/>
                <a:ea typeface="+mn-ea"/>
                <a:cs typeface="+mn-cs"/>
              </a:rPr>
              <a:t> период тезисы моих выступлений были представлены в педагогических и методических изданиях муниципального, территориального</a:t>
            </a:r>
            <a:r>
              <a:rPr lang="ru-RU" sz="1200" b="0" kern="1200" baseline="0" dirty="0" smtClean="0">
                <a:solidFill>
                  <a:schemeClr val="tx1"/>
                </a:solidFill>
                <a:effectLst/>
                <a:latin typeface="+mn-lt"/>
                <a:ea typeface="+mn-ea"/>
                <a:cs typeface="+mn-cs"/>
              </a:rPr>
              <a:t> уровня.</a:t>
            </a:r>
            <a:endParaRPr lang="ru-RU"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18</a:t>
            </a:fld>
            <a:endParaRPr lang="ru-RU"/>
          </a:p>
        </p:txBody>
      </p:sp>
    </p:spTree>
    <p:extLst>
      <p:ext uri="{BB962C8B-B14F-4D97-AF65-F5344CB8AC3E}">
        <p14:creationId xmlns:p14="http://schemas.microsoft.com/office/powerpoint/2010/main" val="847026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Для выявления и развития способностей </a:t>
            </a:r>
            <a:r>
              <a:rPr lang="ru-RU" sz="1200" kern="1200" dirty="0" err="1" smtClean="0">
                <a:solidFill>
                  <a:schemeClr val="tx1"/>
                </a:solidFill>
                <a:effectLst/>
                <a:latin typeface="+mn-lt"/>
                <a:ea typeface="+mn-ea"/>
                <a:cs typeface="+mn-cs"/>
              </a:rPr>
              <a:t>врспитанников</a:t>
            </a:r>
            <a:r>
              <a:rPr lang="ru-RU" sz="1200" kern="1200" dirty="0" smtClean="0">
                <a:solidFill>
                  <a:schemeClr val="tx1"/>
                </a:solidFill>
                <a:effectLst/>
                <a:latin typeface="+mn-lt"/>
                <a:ea typeface="+mn-ea"/>
                <a:cs typeface="+mn-cs"/>
              </a:rPr>
              <a:t> к интеллектуальной, творческой физкультурно-спортивной деятельности, раскрытия их потенциала привлекала детей к участию в конкурсах различного уровня:</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Открытый межрегиональный интеллектуальный турнир способностей «</a:t>
            </a:r>
            <a:r>
              <a:rPr lang="ru-RU" sz="1200" kern="1200" dirty="0" err="1" smtClean="0">
                <a:solidFill>
                  <a:schemeClr val="tx1"/>
                </a:solidFill>
                <a:effectLst/>
                <a:latin typeface="+mn-lt"/>
                <a:ea typeface="+mn-ea"/>
                <a:cs typeface="+mn-cs"/>
              </a:rPr>
              <a:t>РостОК</a:t>
            </a:r>
            <a:r>
              <a:rPr lang="ru-RU"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Unik</a:t>
            </a:r>
            <a:r>
              <a:rPr lang="ru-RU" sz="1200" kern="1200" dirty="0" smtClean="0">
                <a:solidFill>
                  <a:schemeClr val="tx1"/>
                </a:solidFill>
                <a:effectLst/>
                <a:latin typeface="+mn-lt"/>
                <a:ea typeface="+mn-ea"/>
                <a:cs typeface="+mn-cs"/>
              </a:rPr>
              <a:t>Ум» ,«</a:t>
            </a:r>
            <a:r>
              <a:rPr lang="ru-RU" sz="1200" kern="1200" dirty="0" err="1" smtClean="0">
                <a:solidFill>
                  <a:schemeClr val="tx1"/>
                </a:solidFill>
                <a:effectLst/>
                <a:latin typeface="+mn-lt"/>
                <a:ea typeface="+mn-ea"/>
                <a:cs typeface="+mn-cs"/>
              </a:rPr>
              <a:t>РостОК</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Intellect</a:t>
            </a:r>
            <a:r>
              <a:rPr lang="ru-RU" sz="1200" kern="1200" dirty="0" smtClean="0">
                <a:solidFill>
                  <a:schemeClr val="tx1"/>
                </a:solidFill>
                <a:effectLst/>
                <a:latin typeface="+mn-lt"/>
                <a:ea typeface="+mn-ea"/>
                <a:cs typeface="+mn-cs"/>
              </a:rPr>
              <a:t>Ум», «</a:t>
            </a:r>
            <a:r>
              <a:rPr lang="ru-RU" sz="1200" kern="1200" dirty="0" err="1" smtClean="0">
                <a:solidFill>
                  <a:schemeClr val="tx1"/>
                </a:solidFill>
                <a:effectLst/>
                <a:latin typeface="+mn-lt"/>
                <a:ea typeface="+mn-ea"/>
                <a:cs typeface="+mn-cs"/>
              </a:rPr>
              <a:t>РостОК</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Super</a:t>
            </a:r>
            <a:r>
              <a:rPr lang="ru-RU" sz="1200" kern="1200" dirty="0" smtClean="0">
                <a:solidFill>
                  <a:schemeClr val="tx1"/>
                </a:solidFill>
                <a:effectLst/>
                <a:latin typeface="+mn-lt"/>
                <a:ea typeface="+mn-ea"/>
                <a:cs typeface="+mn-cs"/>
              </a:rPr>
              <a:t>Ум»</a:t>
            </a:r>
          </a:p>
          <a:p>
            <a:r>
              <a:rPr lang="ru-RU" sz="1200" kern="1200" dirty="0" smtClean="0">
                <a:solidFill>
                  <a:schemeClr val="tx1"/>
                </a:solidFill>
                <a:effectLst/>
                <a:latin typeface="+mn-lt"/>
                <a:ea typeface="+mn-ea"/>
                <a:cs typeface="+mn-cs"/>
              </a:rPr>
              <a:t>Всероссийский детский конкурс «Мечтай! Исследуй! Размышляй!»: 2 тур «Маленький художник»</a:t>
            </a:r>
          </a:p>
          <a:p>
            <a:r>
              <a:rPr lang="ru-RU" sz="1200" kern="1200" dirty="0" smtClean="0">
                <a:solidFill>
                  <a:schemeClr val="tx1"/>
                </a:solidFill>
                <a:effectLst/>
                <a:latin typeface="+mn-lt"/>
                <a:ea typeface="+mn-ea"/>
                <a:cs typeface="+mn-cs"/>
              </a:rPr>
              <a:t>Муниципальный</a:t>
            </a:r>
            <a:r>
              <a:rPr lang="ru-RU" sz="1200" kern="1200" baseline="0" dirty="0" smtClean="0">
                <a:solidFill>
                  <a:schemeClr val="tx1"/>
                </a:solidFill>
                <a:effectLst/>
                <a:latin typeface="+mn-lt"/>
                <a:ea typeface="+mn-ea"/>
                <a:cs typeface="+mn-cs"/>
              </a:rPr>
              <a:t> фестиваль детского спорта,</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Открытый межрегиональный интеллектуальный турнир способностей Муниципальная выставка – конкурс декоративно – прикладного творчества и изобразительной деятельности «Пасхальный сувенир»</a:t>
            </a:r>
          </a:p>
          <a:p>
            <a:r>
              <a:rPr lang="ru-RU" sz="1200" kern="1200" dirty="0" smtClean="0">
                <a:solidFill>
                  <a:schemeClr val="tx1"/>
                </a:solidFill>
                <a:effectLst/>
                <a:latin typeface="+mn-lt"/>
                <a:ea typeface="+mn-ea"/>
                <a:cs typeface="+mn-cs"/>
              </a:rPr>
              <a:t>Муниципальная выставка – конкурс технического творчества, посвященная 155-летию со дня рождения А.С. Попова русского изобретателя</a:t>
            </a:r>
          </a:p>
          <a:p>
            <a:r>
              <a:rPr lang="ru-RU" sz="1200" kern="1200" dirty="0" smtClean="0">
                <a:solidFill>
                  <a:schemeClr val="tx1"/>
                </a:solidFill>
                <a:effectLst/>
                <a:latin typeface="+mn-lt"/>
                <a:ea typeface="+mn-ea"/>
                <a:cs typeface="+mn-cs"/>
              </a:rPr>
              <a:t>Муниципальный конкурс фотографий и рисунков «Один миг из жизни спасателя  - пожарного»</a:t>
            </a: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19</a:t>
            </a:fld>
            <a:endParaRPr lang="ru-RU"/>
          </a:p>
        </p:txBody>
      </p:sp>
    </p:spTree>
    <p:extLst>
      <p:ext uri="{BB962C8B-B14F-4D97-AF65-F5344CB8AC3E}">
        <p14:creationId xmlns:p14="http://schemas.microsoft.com/office/powerpoint/2010/main" val="398412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Воспитание правильной и чистой речи у ребенка – одна из важных задач в общей системе работы по обучению родному языку.</a:t>
            </a:r>
          </a:p>
          <a:p>
            <a:r>
              <a:rPr lang="ru-RU" sz="1200" kern="1200" dirty="0" smtClean="0">
                <a:solidFill>
                  <a:schemeClr val="tx1"/>
                </a:solidFill>
                <a:effectLst/>
                <a:latin typeface="+mn-lt"/>
                <a:ea typeface="+mn-ea"/>
                <a:cs typeface="+mn-cs"/>
              </a:rPr>
              <a:t>Своевременное формирование грамматического строя языка ребенка является важнейшим условием его полноценного речевого и общего психического развития. Благодаря грамматически правильной речи, ребенок может непринужденно общаться с окружающими, планировать и организовывать собственную деятельность, формировать социальные связи.</a:t>
            </a: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2</a:t>
            </a:fld>
            <a:endParaRPr lang="ru-RU"/>
          </a:p>
        </p:txBody>
      </p:sp>
    </p:spTree>
    <p:extLst>
      <p:ext uri="{BB962C8B-B14F-4D97-AF65-F5344CB8AC3E}">
        <p14:creationId xmlns:p14="http://schemas.microsoft.com/office/powerpoint/2010/main" val="1270217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a:t>
            </a:r>
            <a:r>
              <a:rPr lang="ru-RU" sz="1200" kern="1200" dirty="0" err="1" smtClean="0">
                <a:solidFill>
                  <a:schemeClr val="tx1"/>
                </a:solidFill>
                <a:effectLst/>
                <a:latin typeface="+mn-lt"/>
                <a:ea typeface="+mn-ea"/>
                <a:cs typeface="+mn-cs"/>
              </a:rPr>
              <a:t>межаттестационный</a:t>
            </a:r>
            <a:r>
              <a:rPr lang="ru-RU" sz="1200" kern="1200" dirty="0" smtClean="0">
                <a:solidFill>
                  <a:schemeClr val="tx1"/>
                </a:solidFill>
                <a:effectLst/>
                <a:latin typeface="+mn-lt"/>
                <a:ea typeface="+mn-ea"/>
                <a:cs typeface="+mn-cs"/>
              </a:rPr>
              <a:t> период принимала участие в профессиональных конкурсах различного уровня:  </a:t>
            </a:r>
          </a:p>
          <a:p>
            <a:r>
              <a:rPr lang="ru-RU" dirty="0" smtClean="0"/>
              <a:t>Ежегодный</a:t>
            </a:r>
            <a:r>
              <a:rPr lang="ru-RU" baseline="0" dirty="0" smtClean="0"/>
              <a:t> смотр-конкурс «Уют для наших дошколят» (принимала участие в оформлении вестибюлей, коридоров ДОУ как в здании № 2, так и в новом здании ДОУ), муниципальный конкурс фотографий «Фото-лето», имею благодарности за участие детей в конкурсах.</a:t>
            </a:r>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20</a:t>
            </a:fld>
            <a:endParaRPr lang="ru-RU"/>
          </a:p>
        </p:txBody>
      </p:sp>
    </p:spTree>
    <p:extLst>
      <p:ext uri="{BB962C8B-B14F-4D97-AF65-F5344CB8AC3E}">
        <p14:creationId xmlns:p14="http://schemas.microsoft.com/office/powerpoint/2010/main" val="1476923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 2012 года являюсь разработчиком первого сайта ДОУ  и администратором</a:t>
            </a:r>
            <a:r>
              <a:rPr lang="ru-RU" baseline="0" dirty="0" smtClean="0"/>
              <a:t> официального сайта ДОУ с 2014 г.</a:t>
            </a:r>
          </a:p>
          <a:p>
            <a:r>
              <a:rPr lang="ru-RU" baseline="0" dirty="0" smtClean="0"/>
              <a:t> Также под моим руководством осуществляется верстка  газеты ДОУ с 2012 г.</a:t>
            </a:r>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21</a:t>
            </a:fld>
            <a:endParaRPr lang="ru-RU"/>
          </a:p>
        </p:txBody>
      </p:sp>
    </p:spTree>
    <p:extLst>
      <p:ext uri="{BB962C8B-B14F-4D97-AF65-F5344CB8AC3E}">
        <p14:creationId xmlns:p14="http://schemas.microsoft.com/office/powerpoint/2010/main" val="5374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Активно участвую в общественной жизни ДОО, уже два года</a:t>
            </a:r>
            <a:r>
              <a:rPr lang="ru-RU" baseline="0" dirty="0" smtClean="0"/>
              <a:t> состою в команде ДОУ по волейболу, участвуя в спартакиаде работников образовательных учреждений МО </a:t>
            </a:r>
            <a:r>
              <a:rPr lang="ru-RU" baseline="0" dirty="0" err="1" smtClean="0"/>
              <a:t>Красноуфимский</a:t>
            </a:r>
            <a:r>
              <a:rPr lang="ru-RU" baseline="0" dirty="0" smtClean="0"/>
              <a:t> округ, </a:t>
            </a:r>
          </a:p>
        </p:txBody>
      </p:sp>
      <p:sp>
        <p:nvSpPr>
          <p:cNvPr id="4" name="Номер слайда 3"/>
          <p:cNvSpPr>
            <a:spLocks noGrp="1"/>
          </p:cNvSpPr>
          <p:nvPr>
            <p:ph type="sldNum" sz="quarter" idx="10"/>
          </p:nvPr>
        </p:nvSpPr>
        <p:spPr/>
        <p:txBody>
          <a:bodyPr/>
          <a:lstStyle/>
          <a:p>
            <a:fld id="{30135D57-2A3C-4C7B-BAC6-55E9E9E2B982}" type="slidenum">
              <a:rPr lang="ru-RU" smtClean="0"/>
              <a:t>22</a:t>
            </a:fld>
            <a:endParaRPr lang="ru-RU"/>
          </a:p>
        </p:txBody>
      </p:sp>
    </p:spTree>
    <p:extLst>
      <p:ext uri="{BB962C8B-B14F-4D97-AF65-F5344CB8AC3E}">
        <p14:creationId xmlns:p14="http://schemas.microsoft.com/office/powerpoint/2010/main" val="21740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Для детей - дошкольников, страдающих различными речевыми расстройствами, игровая деятельность сохраняет свое значение и роль как необходимое условие всестороннего развития их личности и интеллекта. Однако недостатки звукопроизношения, ограниченность словарного запаса, нарушения грамматического строя речи, а также изменения темпа речи, ее плавности - все это влияет на игровую деятельность детей, порождает определенные особенности поведения в игре: </a:t>
            </a:r>
            <a:r>
              <a:rPr lang="ru-RU" sz="1200" kern="1200" dirty="0" err="1" smtClean="0">
                <a:solidFill>
                  <a:schemeClr val="tx1"/>
                </a:solidFill>
                <a:effectLst/>
                <a:latin typeface="+mn-lt"/>
                <a:ea typeface="+mn-ea"/>
                <a:cs typeface="+mn-cs"/>
              </a:rPr>
              <a:t>ослабленность</a:t>
            </a:r>
            <a:r>
              <a:rPr lang="ru-RU" sz="1200" kern="1200" dirty="0" smtClean="0">
                <a:solidFill>
                  <a:schemeClr val="tx1"/>
                </a:solidFill>
                <a:effectLst/>
                <a:latin typeface="+mn-lt"/>
                <a:ea typeface="+mn-ea"/>
                <a:cs typeface="+mn-cs"/>
              </a:rPr>
              <a:t> условно-рефлекторной деятельности, медленное образование дифференцировок, </a:t>
            </a:r>
            <a:r>
              <a:rPr lang="ru-RU" sz="1200" kern="1200" dirty="0" err="1" smtClean="0">
                <a:solidFill>
                  <a:schemeClr val="tx1"/>
                </a:solidFill>
                <a:effectLst/>
                <a:latin typeface="+mn-lt"/>
                <a:ea typeface="+mn-ea"/>
                <a:cs typeface="+mn-cs"/>
              </a:rPr>
              <a:t>нестойкокость</a:t>
            </a:r>
            <a:r>
              <a:rPr lang="ru-RU" sz="1200" kern="1200" dirty="0" smtClean="0">
                <a:solidFill>
                  <a:schemeClr val="tx1"/>
                </a:solidFill>
                <a:effectLst/>
                <a:latin typeface="+mn-lt"/>
                <a:ea typeface="+mn-ea"/>
                <a:cs typeface="+mn-cs"/>
              </a:rPr>
              <a:t> памяти затрудняют включение этих детей в коллективные игры. У детей с речевыми нарушениями, нарушение общей и речевой моторики, вызывает быстрое утомление ребенка в игре, а так же трудности при необходимости быстрой переделки динамического стереотипа, поэтому в играх они не могут сразу переключиться с одного вида деятельности на другой.</a:t>
            </a:r>
            <a:r>
              <a:rPr lang="ru-RU"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Поэтому направлением педагогической деятельности на следующий </a:t>
            </a:r>
            <a:r>
              <a:rPr lang="ru-RU" dirty="0" err="1" smtClean="0"/>
              <a:t>межаттестационный</a:t>
            </a:r>
            <a:r>
              <a:rPr lang="ru-RU" dirty="0" smtClean="0"/>
              <a:t> период определила для себя как: </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«Дидактические игры как средство формирования грамматического строя речи детей старшего дошкольного возраста с нарушениями речи».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23</a:t>
            </a:fld>
            <a:endParaRPr lang="ru-RU"/>
          </a:p>
        </p:txBody>
      </p:sp>
    </p:spTree>
    <p:extLst>
      <p:ext uri="{BB962C8B-B14F-4D97-AF65-F5344CB8AC3E}">
        <p14:creationId xmlns:p14="http://schemas.microsoft.com/office/powerpoint/2010/main" val="2003629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Игра это своеобразный, свойственный дошкольному возрасту способ усвоения общественного опыта.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 процессе игры между детьми происходит свободное общение, которое занимает настолько большое место, что сама игра становится, зачастую, не более чем поводом удовлетворения потребности в общении.</a:t>
            </a: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24</a:t>
            </a:fld>
            <a:endParaRPr lang="ru-RU"/>
          </a:p>
        </p:txBody>
      </p:sp>
    </p:spTree>
    <p:extLst>
      <p:ext uri="{BB962C8B-B14F-4D97-AF65-F5344CB8AC3E}">
        <p14:creationId xmlns:p14="http://schemas.microsoft.com/office/powerpoint/2010/main" val="1224625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25</a:t>
            </a:fld>
            <a:endParaRPr lang="ru-RU"/>
          </a:p>
        </p:txBody>
      </p:sp>
    </p:spTree>
    <p:extLst>
      <p:ext uri="{BB962C8B-B14F-4D97-AF65-F5344CB8AC3E}">
        <p14:creationId xmlns:p14="http://schemas.microsoft.com/office/powerpoint/2010/main" val="174817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Освоение ребенком грамматического строя языка имеет большое значение, так как только морфологически и синтаксически оформленная речь может быть понятна собеседнику и может служить для него средством общения со взрослыми и сверстниками.</a:t>
            </a:r>
          </a:p>
          <a:p>
            <a:r>
              <a:rPr lang="ru-RU" dirty="0" smtClean="0"/>
              <a:t>Феликс Алексеевич Сохин неоднократно отмечал, что связная речь аккумулирует успехи ребенка в</a:t>
            </a:r>
            <a:r>
              <a:rPr lang="ru-RU" b="1" dirty="0" smtClean="0"/>
              <a:t> </a:t>
            </a:r>
            <a:r>
              <a:rPr lang="ru-RU" dirty="0" smtClean="0"/>
              <a:t>усвоении всех сторон языка, всех уровней языковой системы и, выступая как конечная цель речевого восприятия становится необходимым условием овладения всеми сторонами языка: звуковой, лексической</a:t>
            </a:r>
            <a:r>
              <a:rPr lang="ru-RU" smtClean="0"/>
              <a:t>, грамматической</a:t>
            </a:r>
            <a:endParaRPr lang="ru-RU" dirty="0" smtClean="0"/>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3</a:t>
            </a:fld>
            <a:endParaRPr lang="ru-RU"/>
          </a:p>
        </p:txBody>
      </p:sp>
    </p:spTree>
    <p:extLst>
      <p:ext uri="{BB962C8B-B14F-4D97-AF65-F5344CB8AC3E}">
        <p14:creationId xmlns:p14="http://schemas.microsoft.com/office/powerpoint/2010/main" val="90421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Недостатки речи могут привести к неуспеваемости, породить неуверенность</a:t>
            </a:r>
            <a:r>
              <a:rPr lang="ru-RU" baseline="0" dirty="0" smtClean="0"/>
              <a:t>. </a:t>
            </a:r>
            <a:r>
              <a:rPr lang="ru-RU" sz="1200" dirty="0" smtClean="0">
                <a:effectLst/>
                <a:latin typeface="Times New Roman" panose="02020603050405020304" pitchFamily="18" charset="0"/>
                <a:ea typeface="Times New Roman" panose="02020603050405020304" pitchFamily="18" charset="0"/>
              </a:rPr>
              <a:t>В современных условиях реформирования системы образования проблема формирования коммуникативных способностей, а так же коммуникативной готовности к школе выходит на уровень актуальной социально-педагогической проблемы, так как от ее решения во многом зависит успешность освоения детьми школьных знаний; эффективность межличностного взаимодействия с педагогами и сверстниками, и в целом - успешность школьной и социальной адаптации детей. </a:t>
            </a:r>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4</a:t>
            </a:fld>
            <a:endParaRPr lang="ru-RU"/>
          </a:p>
        </p:txBody>
      </p:sp>
    </p:spTree>
    <p:extLst>
      <p:ext uri="{BB962C8B-B14F-4D97-AF65-F5344CB8AC3E}">
        <p14:creationId xmlns:p14="http://schemas.microsoft.com/office/powerpoint/2010/main" val="153094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Этим и определяется актуальность выбранной </a:t>
            </a:r>
            <a:r>
              <a:rPr lang="ru-RU" sz="1200" b="1" kern="1200" dirty="0" smtClean="0">
                <a:solidFill>
                  <a:schemeClr val="tx1"/>
                </a:solidFill>
                <a:effectLst/>
                <a:latin typeface="+mn-lt"/>
                <a:ea typeface="+mn-ea"/>
                <a:cs typeface="+mn-cs"/>
              </a:rPr>
              <a:t>темы, целью которой являлось «</a:t>
            </a:r>
            <a:r>
              <a:rPr lang="ru-RU" sz="1200" kern="1200" dirty="0" smtClean="0">
                <a:solidFill>
                  <a:schemeClr val="tx1"/>
                </a:solidFill>
                <a:effectLst/>
                <a:latin typeface="+mn-lt"/>
                <a:ea typeface="+mn-ea"/>
                <a:cs typeface="+mn-cs"/>
              </a:rPr>
              <a:t>Формирование грамматического строя речи как средство развития коммуникативных способностей детей старшего дошкольного возраста с нарушениями речи».</a:t>
            </a:r>
          </a:p>
          <a:p>
            <a:r>
              <a:rPr lang="ru-RU" sz="1200" b="1" kern="1200" dirty="0" smtClean="0">
                <a:solidFill>
                  <a:schemeClr val="tx1"/>
                </a:solidFill>
                <a:effectLst/>
                <a:latin typeface="+mn-lt"/>
                <a:ea typeface="+mn-ea"/>
                <a:cs typeface="+mn-cs"/>
              </a:rPr>
              <a:t>Объект: </a:t>
            </a:r>
            <a:r>
              <a:rPr lang="ru-RU" sz="1200" kern="1200" dirty="0" smtClean="0">
                <a:solidFill>
                  <a:schemeClr val="tx1"/>
                </a:solidFill>
                <a:effectLst/>
                <a:latin typeface="+mn-lt"/>
                <a:ea typeface="+mn-ea"/>
                <a:cs typeface="+mn-cs"/>
              </a:rPr>
              <a:t>процесс</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развития коммуникативных способностей детей старшего дошкольного возраста с нарушениями речи.</a:t>
            </a:r>
          </a:p>
          <a:p>
            <a:r>
              <a:rPr lang="ru-RU" sz="1200" b="1" kern="1200" dirty="0" smtClean="0">
                <a:solidFill>
                  <a:schemeClr val="tx1"/>
                </a:solidFill>
                <a:effectLst/>
                <a:latin typeface="+mn-lt"/>
                <a:ea typeface="+mn-ea"/>
                <a:cs typeface="+mn-cs"/>
              </a:rPr>
              <a:t>Предмет: </a:t>
            </a:r>
            <a:r>
              <a:rPr lang="ru-RU" sz="1200" kern="1200" dirty="0" smtClean="0">
                <a:solidFill>
                  <a:schemeClr val="tx1"/>
                </a:solidFill>
                <a:effectLst/>
                <a:latin typeface="+mn-lt"/>
                <a:ea typeface="+mn-ea"/>
                <a:cs typeface="+mn-cs"/>
              </a:rPr>
              <a:t>формирование грамматического строя речи детей старшего дошкольного возраста с нарушениями речи.</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5</a:t>
            </a:fld>
            <a:endParaRPr lang="ru-RU"/>
          </a:p>
        </p:txBody>
      </p:sp>
    </p:spTree>
    <p:extLst>
      <p:ext uri="{BB962C8B-B14F-4D97-AF65-F5344CB8AC3E}">
        <p14:creationId xmlns:p14="http://schemas.microsoft.com/office/powerpoint/2010/main" val="410535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решения поставленной цели сформулированы следующие задачи:</a:t>
            </a:r>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6</a:t>
            </a:fld>
            <a:endParaRPr lang="ru-RU"/>
          </a:p>
        </p:txBody>
      </p:sp>
    </p:spTree>
    <p:extLst>
      <p:ext uri="{BB962C8B-B14F-4D97-AF65-F5344CB8AC3E}">
        <p14:creationId xmlns:p14="http://schemas.microsoft.com/office/powerpoint/2010/main" val="331090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Образовательная деятельность</a:t>
            </a:r>
            <a:r>
              <a:rPr lang="ru-RU" sz="1200" kern="1200" baseline="0" dirty="0" smtClean="0">
                <a:solidFill>
                  <a:schemeClr val="tx1"/>
                </a:solidFill>
                <a:effectLst/>
                <a:latin typeface="+mn-lt"/>
                <a:ea typeface="+mn-ea"/>
                <a:cs typeface="+mn-cs"/>
              </a:rPr>
              <a:t> в </a:t>
            </a:r>
            <a:r>
              <a:rPr lang="ru-RU" sz="1200" kern="1200" baseline="0" dirty="0" err="1" smtClean="0">
                <a:solidFill>
                  <a:schemeClr val="tx1"/>
                </a:solidFill>
                <a:effectLst/>
                <a:latin typeface="+mn-lt"/>
                <a:ea typeface="+mn-ea"/>
                <a:cs typeface="+mn-cs"/>
              </a:rPr>
              <a:t>межаттестаионный</a:t>
            </a:r>
            <a:r>
              <a:rPr lang="ru-RU" sz="1200" kern="1200" baseline="0" dirty="0" smtClean="0">
                <a:solidFill>
                  <a:schemeClr val="tx1"/>
                </a:solidFill>
                <a:effectLst/>
                <a:latin typeface="+mn-lt"/>
                <a:ea typeface="+mn-ea"/>
                <a:cs typeface="+mn-cs"/>
              </a:rPr>
              <a:t> период строилась с учетом современной нормативно-правовой базы.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Согласно Федеральному государственному образовательному стандарту дошкольного образования: «речевое развитие включает владение речью как средством общения и культуры; обогащение активного словаря; развитие связной, грамматически правильной диалогической и монологической речи; развитие речевого </a:t>
            </a:r>
            <a:r>
              <a:rPr lang="ru-RU" sz="1200" kern="1200" dirty="0" smtClean="0">
                <a:solidFill>
                  <a:schemeClr val="tx1"/>
                </a:solidFill>
                <a:effectLst/>
                <a:latin typeface="+mn-lt"/>
                <a:ea typeface="+mn-ea"/>
                <a:cs typeface="+mn-cs"/>
              </a:rPr>
              <a:t>творчества…».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За </a:t>
            </a:r>
            <a:r>
              <a:rPr lang="ru-RU" sz="1200" kern="1200" dirty="0" err="1" smtClean="0">
                <a:solidFill>
                  <a:schemeClr val="tx1"/>
                </a:solidFill>
                <a:effectLst/>
                <a:latin typeface="+mn-lt"/>
                <a:ea typeface="+mn-ea"/>
                <a:cs typeface="+mn-cs"/>
              </a:rPr>
              <a:t>межаттестационный</a:t>
            </a:r>
            <a:r>
              <a:rPr lang="ru-RU" sz="1200" kern="1200" dirty="0" smtClean="0">
                <a:solidFill>
                  <a:schemeClr val="tx1"/>
                </a:solidFill>
                <a:effectLst/>
                <a:latin typeface="+mn-lt"/>
                <a:ea typeface="+mn-ea"/>
                <a:cs typeface="+mn-cs"/>
              </a:rPr>
              <a:t> период были разработаны и приняты к применению следующие нормативные документы:</a:t>
            </a:r>
          </a:p>
          <a:p>
            <a:pPr lvl="0"/>
            <a:r>
              <a:rPr lang="ru-RU" sz="1200" kern="1200" dirty="0" smtClean="0">
                <a:solidFill>
                  <a:schemeClr val="tx1"/>
                </a:solidFill>
                <a:effectLst/>
                <a:latin typeface="+mn-lt"/>
                <a:ea typeface="+mn-ea"/>
                <a:cs typeface="+mn-cs"/>
              </a:rPr>
              <a:t>- Рабочая программа по освоению детьми шестого – седьмого года жизни основной общеобразовательной программы дошкольного образования (2014 г.)</a:t>
            </a:r>
          </a:p>
          <a:p>
            <a:pPr marL="171450" indent="-171450">
              <a:buFontTx/>
              <a:buChar char="-"/>
            </a:pPr>
            <a:r>
              <a:rPr lang="ru-RU" sz="1200" kern="1200" dirty="0" smtClean="0">
                <a:solidFill>
                  <a:schemeClr val="tx1"/>
                </a:solidFill>
                <a:effectLst/>
                <a:latin typeface="+mn-lt"/>
                <a:ea typeface="+mn-ea"/>
                <a:cs typeface="+mn-cs"/>
              </a:rPr>
              <a:t>Рабочая программа (модуль) по освоению детьми шестого-седьмого года жизни основной общеобразовательной программы  - образовательной программы дошкольного образования (2015 г.)</a:t>
            </a:r>
          </a:p>
          <a:p>
            <a:pPr lvl="0"/>
            <a:r>
              <a:rPr lang="ru-RU" sz="1200" kern="1200" dirty="0" smtClean="0">
                <a:solidFill>
                  <a:schemeClr val="tx1"/>
                </a:solidFill>
                <a:effectLst/>
                <a:latin typeface="+mn-lt"/>
                <a:ea typeface="+mn-ea"/>
                <a:cs typeface="+mn-cs"/>
              </a:rPr>
              <a:t>- Календарно-тематическое планирование организации образовательной деятельности детей 6-7 года жизни группы компенсирующей направленности (2014 г.)</a:t>
            </a:r>
          </a:p>
          <a:p>
            <a:r>
              <a:rPr lang="ru-RU" sz="1200" kern="1200" dirty="0" smtClean="0">
                <a:solidFill>
                  <a:schemeClr val="tx1"/>
                </a:solidFill>
                <a:effectLst/>
                <a:latin typeface="+mn-lt"/>
                <a:ea typeface="+mn-ea"/>
                <a:cs typeface="+mn-cs"/>
              </a:rPr>
              <a:t>- Календарно – тематическое планирование организации образовательной деятельности детей 6-7 года жизни группы компенсирующей направленности (2015 г.)</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7</a:t>
            </a:fld>
            <a:endParaRPr lang="ru-RU"/>
          </a:p>
        </p:txBody>
      </p:sp>
    </p:spTree>
    <p:extLst>
      <p:ext uri="{BB962C8B-B14F-4D97-AF65-F5344CB8AC3E}">
        <p14:creationId xmlns:p14="http://schemas.microsoft.com/office/powerpoint/2010/main" val="304080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Овладение грамматически правильной речью оказывает влияние на мышление ребенка. Он начинает мыслить более логично, последовательно, обобщать, отвлекаться от конкретного, правильно излагать свои мысли. Дети, имеющие недостатки речи, болезненно ощущают их, становятся застенчивыми, замкнутыми.</a:t>
            </a:r>
          </a:p>
          <a:p>
            <a:r>
              <a:rPr lang="ru-RU" sz="1200" kern="1200" dirty="0" smtClean="0">
                <a:solidFill>
                  <a:schemeClr val="tx1"/>
                </a:solidFill>
                <a:effectLst/>
                <a:latin typeface="+mn-lt"/>
                <a:ea typeface="+mn-ea"/>
                <a:cs typeface="+mn-cs"/>
              </a:rPr>
              <a:t>Наша задача – воспитание полноценной личности. Сделать все для того, чтобы дети возможно раньше овладели родной речью, говорили правильно и красиво.</a:t>
            </a:r>
          </a:p>
          <a:p>
            <a:endParaRPr lang="ru-RU" baseline="0" dirty="0" smtClean="0"/>
          </a:p>
          <a:p>
            <a:r>
              <a:rPr lang="ru-RU" baseline="0" dirty="0" smtClean="0"/>
              <a:t>Каким образом можно сформировать грамматически правильную речь и тем самым развивать коммуникативные способности каждого ребенка? </a:t>
            </a:r>
          </a:p>
          <a:p>
            <a:r>
              <a:rPr lang="ru-RU" baseline="0" dirty="0" smtClean="0"/>
              <a:t>Ответ на данный вопрос нашла в </a:t>
            </a:r>
            <a:r>
              <a:rPr lang="ru-RU" sz="1200" kern="1200" dirty="0" err="1" smtClean="0">
                <a:solidFill>
                  <a:schemeClr val="tx1"/>
                </a:solidFill>
                <a:effectLst/>
                <a:latin typeface="+mn-lt"/>
                <a:ea typeface="+mn-ea"/>
                <a:cs typeface="+mn-cs"/>
              </a:rPr>
              <a:t>в</a:t>
            </a:r>
            <a:r>
              <a:rPr lang="ru-RU" sz="1200" kern="1200" dirty="0" smtClean="0">
                <a:solidFill>
                  <a:schemeClr val="tx1"/>
                </a:solidFill>
                <a:effectLst/>
                <a:latin typeface="+mn-lt"/>
                <a:ea typeface="+mn-ea"/>
                <a:cs typeface="+mn-cs"/>
              </a:rPr>
              <a:t> работах Александровой Т. В. «Практические задания по формированию грамматического строя речи у дошкольников», Г. С. </a:t>
            </a:r>
            <a:r>
              <a:rPr lang="ru-RU" sz="1200" kern="1200" dirty="0" err="1" smtClean="0">
                <a:solidFill>
                  <a:schemeClr val="tx1"/>
                </a:solidFill>
                <a:effectLst/>
                <a:latin typeface="+mn-lt"/>
                <a:ea typeface="+mn-ea"/>
                <a:cs typeface="+mn-cs"/>
              </a:rPr>
              <a:t>Швайко</a:t>
            </a:r>
            <a:r>
              <a:rPr lang="ru-RU" sz="1200" kern="1200" dirty="0" smtClean="0">
                <a:solidFill>
                  <a:schemeClr val="tx1"/>
                </a:solidFill>
                <a:effectLst/>
                <a:latin typeface="+mn-lt"/>
                <a:ea typeface="+mn-ea"/>
                <a:cs typeface="+mn-cs"/>
              </a:rPr>
              <a:t> «Игры и игровые упражнения», Т.И </a:t>
            </a:r>
            <a:r>
              <a:rPr lang="ru-RU" sz="1200" kern="1200" dirty="0" err="1" smtClean="0">
                <a:solidFill>
                  <a:schemeClr val="tx1"/>
                </a:solidFill>
                <a:effectLst/>
                <a:latin typeface="+mn-lt"/>
                <a:ea typeface="+mn-ea"/>
                <a:cs typeface="+mn-cs"/>
              </a:rPr>
              <a:t>Гризик</a:t>
            </a:r>
            <a:r>
              <a:rPr lang="ru-RU" sz="1200" kern="1200" dirty="0" smtClean="0">
                <a:solidFill>
                  <a:schemeClr val="tx1"/>
                </a:solidFill>
                <a:effectLst/>
                <a:latin typeface="+mn-lt"/>
                <a:ea typeface="+mn-ea"/>
                <a:cs typeface="+mn-cs"/>
              </a:rPr>
              <a:t> «Речевое развитие дошкольников», В. И. Селиверстова «Речевые игры с детьми», «Речевые игры и упражнения для дошкольников под ред. О. С. Ушаковой., </a:t>
            </a:r>
            <a:r>
              <a:rPr lang="ru-RU" sz="1200" kern="1200" dirty="0" err="1" smtClean="0">
                <a:solidFill>
                  <a:schemeClr val="tx1"/>
                </a:solidFill>
                <a:effectLst/>
                <a:latin typeface="+mn-lt"/>
                <a:ea typeface="+mn-ea"/>
                <a:cs typeface="+mn-cs"/>
              </a:rPr>
              <a:t>Арушановой</a:t>
            </a:r>
            <a:r>
              <a:rPr lang="ru-RU" sz="1200" kern="1200" dirty="0" smtClean="0">
                <a:solidFill>
                  <a:schemeClr val="tx1"/>
                </a:solidFill>
                <a:effectLst/>
                <a:latin typeface="+mn-lt"/>
                <a:ea typeface="+mn-ea"/>
                <a:cs typeface="+mn-cs"/>
              </a:rPr>
              <a:t> А.Г. «Коммуникативное развивающее обучение с детьми 6-7 лет», А. И. Сорокиной «Дидактические игры в детском саду».</a:t>
            </a:r>
            <a:r>
              <a:rPr lang="ru-RU" sz="1200" kern="1200" baseline="0" dirty="0" smtClean="0">
                <a:solidFill>
                  <a:schemeClr val="tx1"/>
                </a:solidFill>
                <a:effectLst/>
                <a:latin typeface="+mn-lt"/>
                <a:ea typeface="+mn-ea"/>
                <a:cs typeface="+mn-cs"/>
              </a:rPr>
              <a:t> И многие другие.</a:t>
            </a:r>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8</a:t>
            </a:fld>
            <a:endParaRPr lang="ru-RU"/>
          </a:p>
        </p:txBody>
      </p:sp>
    </p:spTree>
    <p:extLst>
      <p:ext uri="{BB962C8B-B14F-4D97-AF65-F5344CB8AC3E}">
        <p14:creationId xmlns:p14="http://schemas.microsoft.com/office/powerpoint/2010/main" val="2525067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Рационально организованная естественная обстановка, насыщенная разнообразными сенсорными раздражителями, игровыми материалами (предметное окружение,  система дидактических игр, игрушки, книги, предметы, обучающие зоны) тоже способствуют обогащению, закреплению и становлению речи. </a:t>
            </a:r>
          </a:p>
          <a:p>
            <a:r>
              <a:rPr lang="ru-RU" sz="1200" kern="1200" dirty="0" smtClean="0">
                <a:solidFill>
                  <a:schemeClr val="tx1"/>
                </a:solidFill>
                <a:effectLst/>
                <a:latin typeface="+mn-lt"/>
                <a:ea typeface="+mn-ea"/>
                <a:cs typeface="+mn-cs"/>
              </a:rPr>
              <a:t>Для достижения положительных результатов по данному направлению совместно с родителями и вторым педагогом Анной Евгеньевной, была преобразована развивающая предметно – пространственная среда в группе: </a:t>
            </a:r>
          </a:p>
          <a:p>
            <a:r>
              <a:rPr lang="ru-RU" sz="1200" kern="1200" dirty="0" smtClean="0">
                <a:solidFill>
                  <a:schemeClr val="tx1"/>
                </a:solidFill>
                <a:effectLst/>
                <a:latin typeface="+mn-lt"/>
                <a:ea typeface="+mn-ea"/>
                <a:cs typeface="+mn-cs"/>
              </a:rPr>
              <a:t>- организованы центры: «Коммуникативный», включающий в себя материла для развития речи детей и их мелкой моторики, артикуляционные гимнастики, речевые игры («Антонимы», «Найди слова на букву», «Противоположности», «Ассоциации», картотека «</a:t>
            </a:r>
            <a:r>
              <a:rPr lang="ru-RU" sz="1200" kern="1200" dirty="0" err="1" smtClean="0">
                <a:solidFill>
                  <a:schemeClr val="tx1"/>
                </a:solidFill>
                <a:effectLst/>
                <a:latin typeface="+mn-lt"/>
                <a:ea typeface="+mn-ea"/>
                <a:cs typeface="+mn-cs"/>
              </a:rPr>
              <a:t>Чистоговорки</a:t>
            </a:r>
            <a:r>
              <a:rPr lang="ru-RU" sz="1200" kern="1200" dirty="0" smtClean="0">
                <a:solidFill>
                  <a:schemeClr val="tx1"/>
                </a:solidFill>
                <a:effectLst/>
                <a:latin typeface="+mn-lt"/>
                <a:ea typeface="+mn-ea"/>
                <a:cs typeface="+mn-cs"/>
              </a:rPr>
              <a:t>», «Где чей домик?», картотека «Развитие словарного запаса», «Мамы и детки», картотека «Речевые игры» и др.); </a:t>
            </a:r>
          </a:p>
          <a:p>
            <a:r>
              <a:rPr lang="ru-RU" sz="1200" kern="1200" dirty="0" smtClean="0">
                <a:solidFill>
                  <a:schemeClr val="tx1"/>
                </a:solidFill>
                <a:effectLst/>
                <a:latin typeface="+mn-lt"/>
                <a:ea typeface="+mn-ea"/>
                <a:cs typeface="+mn-cs"/>
              </a:rPr>
              <a:t>- центр «Игровой», способствующий возникновению процессуальных игр («Супермаркет», «Зимние подвижные игры», «Лабиринты», «Азбука игрушек», «Обведи по точкам», «</a:t>
            </a:r>
            <a:r>
              <a:rPr lang="ru-RU" sz="1200" kern="1200" dirty="0" err="1" smtClean="0">
                <a:solidFill>
                  <a:schemeClr val="tx1"/>
                </a:solidFill>
                <a:effectLst/>
                <a:latin typeface="+mn-lt"/>
                <a:ea typeface="+mn-ea"/>
                <a:cs typeface="+mn-cs"/>
              </a:rPr>
              <a:t>Пазлы</a:t>
            </a:r>
            <a:r>
              <a:rPr lang="ru-RU" sz="1200" kern="1200" dirty="0" smtClean="0">
                <a:solidFill>
                  <a:schemeClr val="tx1"/>
                </a:solidFill>
                <a:effectLst/>
                <a:latin typeface="+mn-lt"/>
                <a:ea typeface="+mn-ea"/>
                <a:cs typeface="+mn-cs"/>
              </a:rPr>
              <a:t> для малышей», «Подвижные игры», «Сюжетно-ролевые игры», </a:t>
            </a:r>
            <a:r>
              <a:rPr lang="ru-RU" sz="1200" kern="1200" dirty="0" err="1" smtClean="0">
                <a:solidFill>
                  <a:schemeClr val="tx1"/>
                </a:solidFill>
                <a:effectLst/>
                <a:latin typeface="+mn-lt"/>
                <a:ea typeface="+mn-ea"/>
                <a:cs typeface="+mn-cs"/>
              </a:rPr>
              <a:t>пазлы</a:t>
            </a:r>
            <a:r>
              <a:rPr lang="ru-RU" sz="1200" kern="1200" dirty="0" smtClean="0">
                <a:solidFill>
                  <a:schemeClr val="tx1"/>
                </a:solidFill>
                <a:effectLst/>
                <a:latin typeface="+mn-lt"/>
                <a:ea typeface="+mn-ea"/>
                <a:cs typeface="+mn-cs"/>
              </a:rPr>
              <a:t> «Семья», «Большой – маленький»); </a:t>
            </a:r>
          </a:p>
          <a:p>
            <a:r>
              <a:rPr lang="ru-RU" sz="1200" kern="1200" dirty="0" smtClean="0">
                <a:solidFill>
                  <a:schemeClr val="tx1"/>
                </a:solidFill>
                <a:effectLst/>
                <a:latin typeface="+mn-lt"/>
                <a:ea typeface="+mn-ea"/>
                <a:cs typeface="+mn-cs"/>
              </a:rPr>
              <a:t>- центр «Формирования элементарных математических представлений» (игры «Сколько», «Жучки», «Учим цифры», «Соедини точки», «Цифры в стихах», «Время», «Вычитание в пределах 10», «Геометрия для малышей», «Какая форма», «Математика для малышей», «Математические </a:t>
            </a:r>
            <a:r>
              <a:rPr lang="ru-RU" sz="1200" kern="1200" dirty="0" err="1" smtClean="0">
                <a:solidFill>
                  <a:schemeClr val="tx1"/>
                </a:solidFill>
                <a:effectLst/>
                <a:latin typeface="+mn-lt"/>
                <a:ea typeface="+mn-ea"/>
                <a:cs typeface="+mn-cs"/>
              </a:rPr>
              <a:t>пазлы</a:t>
            </a:r>
            <a:r>
              <a:rPr lang="ru-RU" sz="1200" kern="1200" dirty="0" smtClean="0">
                <a:solidFill>
                  <a:schemeClr val="tx1"/>
                </a:solidFill>
                <a:effectLst/>
                <a:latin typeface="+mn-lt"/>
                <a:ea typeface="+mn-ea"/>
                <a:cs typeface="+mn-cs"/>
              </a:rPr>
              <a:t>», «Найди соседей числа», «Ориентирование в пространстве», «Повтори по клеточкам»); </a:t>
            </a:r>
          </a:p>
          <a:p>
            <a:r>
              <a:rPr lang="ru-RU" sz="1200" kern="1200" dirty="0" smtClean="0">
                <a:solidFill>
                  <a:schemeClr val="tx1"/>
                </a:solidFill>
                <a:effectLst/>
                <a:latin typeface="+mn-lt"/>
                <a:ea typeface="+mn-ea"/>
                <a:cs typeface="+mn-cs"/>
              </a:rPr>
              <a:t>- центр «Познавательно – исследовательской деятельности» обеспечивает развитие интереса к природным явлениям (картинный материал «Во дворе», «Птицы», «домашние животные», «Мамы и детки», «Растения»); </a:t>
            </a:r>
          </a:p>
          <a:p>
            <a:r>
              <a:rPr lang="ru-RU" sz="1200" kern="1200" dirty="0" smtClean="0">
                <a:solidFill>
                  <a:schemeClr val="tx1"/>
                </a:solidFill>
                <a:effectLst/>
                <a:latin typeface="+mn-lt"/>
                <a:ea typeface="+mn-ea"/>
                <a:cs typeface="+mn-cs"/>
              </a:rPr>
              <a:t>- центр «Моя безопасность» формирует представления об опасных для человека и окружающего мира природы ситуациях и способах поведения в них (картотека «Экстренные ситуации», «Уроки светофора», загадки «Безопасное лето»); </a:t>
            </a:r>
          </a:p>
          <a:p>
            <a:r>
              <a:rPr lang="ru-RU" sz="1200" kern="1200" dirty="0" smtClean="0">
                <a:solidFill>
                  <a:schemeClr val="tx1"/>
                </a:solidFill>
                <a:effectLst/>
                <a:latin typeface="+mn-lt"/>
                <a:ea typeface="+mn-ea"/>
                <a:cs typeface="+mn-cs"/>
              </a:rPr>
              <a:t>- центр «Экспериментирования» прививает интерес к экспериментированию, установлению  причинно-следственных связей между предметами, явлениями природы (картотека «Опыты с водой»); </a:t>
            </a:r>
          </a:p>
          <a:p>
            <a:r>
              <a:rPr lang="ru-RU" sz="1200" kern="1200" dirty="0" smtClean="0">
                <a:solidFill>
                  <a:schemeClr val="tx1"/>
                </a:solidFill>
                <a:effectLst/>
                <a:latin typeface="+mn-lt"/>
                <a:ea typeface="+mn-ea"/>
                <a:cs typeface="+mn-cs"/>
              </a:rPr>
              <a:t>- центр «Изобразительный» способствует развитию детского творчества, закреплению умений и навыков (мини-альбомы «Обведи по точкам», «Оригами», «Соедини точки», «Учимся рисовать», раскраски «Росписи»).</a:t>
            </a:r>
          </a:p>
          <a:p>
            <a:endParaRPr lang="ru-RU" dirty="0"/>
          </a:p>
        </p:txBody>
      </p:sp>
      <p:sp>
        <p:nvSpPr>
          <p:cNvPr id="4" name="Номер слайда 3"/>
          <p:cNvSpPr>
            <a:spLocks noGrp="1"/>
          </p:cNvSpPr>
          <p:nvPr>
            <p:ph type="sldNum" sz="quarter" idx="10"/>
          </p:nvPr>
        </p:nvSpPr>
        <p:spPr/>
        <p:txBody>
          <a:bodyPr/>
          <a:lstStyle/>
          <a:p>
            <a:fld id="{30135D57-2A3C-4C7B-BAC6-55E9E9E2B982}" type="slidenum">
              <a:rPr lang="ru-RU" smtClean="0"/>
              <a:t>9</a:t>
            </a:fld>
            <a:endParaRPr lang="ru-RU"/>
          </a:p>
        </p:txBody>
      </p:sp>
    </p:spTree>
    <p:extLst>
      <p:ext uri="{BB962C8B-B14F-4D97-AF65-F5344CB8AC3E}">
        <p14:creationId xmlns:p14="http://schemas.microsoft.com/office/powerpoint/2010/main" val="427112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1915719-609F-4CE1-987C-B141604F96DC}" type="datetimeFigureOut">
              <a:rPr lang="ru-RU" smtClean="0"/>
              <a:t>18.03.2016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915719-609F-4CE1-987C-B141604F96DC}" type="datetimeFigureOut">
              <a:rPr lang="ru-RU" smtClean="0"/>
              <a:t>18.03.2016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915719-609F-4CE1-987C-B141604F96DC}" type="datetimeFigureOut">
              <a:rPr lang="ru-RU" smtClean="0"/>
              <a:t>18.03.2016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915719-609F-4CE1-987C-B141604F96DC}" type="datetimeFigureOut">
              <a:rPr lang="ru-RU" smtClean="0"/>
              <a:t>18.03.2016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1915719-609F-4CE1-987C-B141604F96DC}" type="datetimeFigureOut">
              <a:rPr lang="ru-RU" smtClean="0"/>
              <a:t>18.03.2016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1915719-609F-4CE1-987C-B141604F96DC}" type="datetimeFigureOut">
              <a:rPr lang="ru-RU" smtClean="0"/>
              <a:t>18.03.2016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1915719-609F-4CE1-987C-B141604F96DC}" type="datetimeFigureOut">
              <a:rPr lang="ru-RU" smtClean="0"/>
              <a:t>18.03.2016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1915719-609F-4CE1-987C-B141604F96DC}" type="datetimeFigureOut">
              <a:rPr lang="ru-RU" smtClean="0"/>
              <a:t>18.03.2016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1915719-609F-4CE1-987C-B141604F96DC}" type="datetimeFigureOut">
              <a:rPr lang="ru-RU" smtClean="0"/>
              <a:t>18.03.2016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915719-609F-4CE1-987C-B141604F96DC}" type="datetimeFigureOut">
              <a:rPr lang="ru-RU" smtClean="0"/>
              <a:t>18.03.2016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915719-609F-4CE1-987C-B141604F96DC}" type="datetimeFigureOut">
              <a:rPr lang="ru-RU" smtClean="0"/>
              <a:t>18.03.2016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CEAA66-8ADE-4969-9442-DD32DDB2C3DE}"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15719-609F-4CE1-987C-B141604F96DC}" type="datetimeFigureOut">
              <a:rPr lang="ru-RU" smtClean="0"/>
              <a:t>18.03.2016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EAA66-8ADE-4969-9442-DD32DDB2C3D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jpe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jpeg"/><Relationship Id="rId7"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lstStyle/>
          <a:p>
            <a:r>
              <a:rPr lang="ru-RU" dirty="0" smtClean="0"/>
              <a:t>Попкова Анна Юрьевна</a:t>
            </a:r>
            <a:endParaRPr lang="ru-RU" dirty="0"/>
          </a:p>
        </p:txBody>
      </p:sp>
      <p:sp>
        <p:nvSpPr>
          <p:cNvPr id="3" name="Содержимое 2"/>
          <p:cNvSpPr>
            <a:spLocks noGrp="1"/>
          </p:cNvSpPr>
          <p:nvPr>
            <p:ph idx="1"/>
          </p:nvPr>
        </p:nvSpPr>
        <p:spPr>
          <a:xfrm>
            <a:off x="3643306" y="1600200"/>
            <a:ext cx="5286412" cy="4525963"/>
          </a:xfrm>
        </p:spPr>
        <p:txBody>
          <a:bodyPr>
            <a:noAutofit/>
          </a:bodyPr>
          <a:lstStyle/>
          <a:p>
            <a:pPr algn="ctr">
              <a:buNone/>
            </a:pPr>
            <a:r>
              <a:rPr lang="ru-RU" sz="1800" dirty="0" smtClean="0">
                <a:latin typeface="Times New Roman" pitchFamily="18" charset="0"/>
                <a:cs typeface="Times New Roman" pitchFamily="18" charset="0"/>
              </a:rPr>
              <a:t>воспитатель</a:t>
            </a:r>
          </a:p>
          <a:p>
            <a:pPr algn="ctr">
              <a:buNone/>
            </a:pPr>
            <a:endParaRPr lang="ru-RU" sz="1800" dirty="0" smtClean="0">
              <a:latin typeface="Times New Roman" pitchFamily="18" charset="0"/>
              <a:cs typeface="Times New Roman" pitchFamily="18" charset="0"/>
            </a:endParaRPr>
          </a:p>
          <a:p>
            <a:pPr algn="ctr">
              <a:buNone/>
            </a:pPr>
            <a:r>
              <a:rPr lang="ru-RU" sz="1800" dirty="0" smtClean="0">
                <a:latin typeface="Times New Roman" pitchFamily="18" charset="0"/>
                <a:cs typeface="Times New Roman" pitchFamily="18" charset="0"/>
              </a:rPr>
              <a:t>Педагогический стаж – 3 г.</a:t>
            </a:r>
          </a:p>
          <a:p>
            <a:pPr algn="ctr">
              <a:buNone/>
            </a:pPr>
            <a:r>
              <a:rPr lang="ru-RU" sz="1800" dirty="0" smtClean="0">
                <a:latin typeface="Times New Roman" pitchFamily="18" charset="0"/>
                <a:cs typeface="Times New Roman" pitchFamily="18" charset="0"/>
              </a:rPr>
              <a:t>Общий стаж работы – 3 г.</a:t>
            </a:r>
          </a:p>
          <a:p>
            <a:pPr algn="ctr">
              <a:buNone/>
            </a:pPr>
            <a:r>
              <a:rPr lang="ru-RU" sz="1800" dirty="0" smtClean="0">
                <a:latin typeface="Times New Roman" pitchFamily="18" charset="0"/>
                <a:cs typeface="Times New Roman" pitchFamily="18" charset="0"/>
              </a:rPr>
              <a:t>Образование –  среднее профессиональное</a:t>
            </a:r>
          </a:p>
          <a:p>
            <a:pPr algn="ctr">
              <a:buNone/>
            </a:pPr>
            <a:r>
              <a:rPr lang="ru-RU" sz="1800" dirty="0" smtClean="0">
                <a:latin typeface="Times New Roman" pitchFamily="18" charset="0"/>
                <a:cs typeface="Times New Roman" pitchFamily="18" charset="0"/>
              </a:rPr>
              <a:t> </a:t>
            </a:r>
            <a:r>
              <a:rPr lang="ru-RU" sz="1800" dirty="0">
                <a:latin typeface="Times New Roman" pitchFamily="18" charset="0"/>
                <a:cs typeface="Times New Roman" pitchFamily="18" charset="0"/>
              </a:rPr>
              <a:t>ГБОУ СПО СО «</a:t>
            </a:r>
            <a:r>
              <a:rPr lang="ru-RU" sz="1800" dirty="0" err="1">
                <a:latin typeface="Times New Roman" pitchFamily="18" charset="0"/>
                <a:cs typeface="Times New Roman" pitchFamily="18" charset="0"/>
              </a:rPr>
              <a:t>Красноуфимский</a:t>
            </a:r>
            <a:r>
              <a:rPr lang="ru-RU" sz="1800" dirty="0">
                <a:latin typeface="Times New Roman" pitchFamily="18" charset="0"/>
                <a:cs typeface="Times New Roman" pitchFamily="18" charset="0"/>
              </a:rPr>
              <a:t> педагогический колледж» квалификация «Учитель информатики основной общеобразовательной школы» специальность «Информатика</a:t>
            </a:r>
            <a:r>
              <a:rPr lang="ru-RU" sz="1800" dirty="0" smtClean="0">
                <a:latin typeface="Times New Roman" pitchFamily="18" charset="0"/>
                <a:cs typeface="Times New Roman" pitchFamily="18" charset="0"/>
              </a:rPr>
              <a:t>», 2012 г.;  </a:t>
            </a:r>
          </a:p>
          <a:p>
            <a:pPr algn="ctr">
              <a:buNone/>
            </a:pPr>
            <a:r>
              <a:rPr lang="ru-RU" sz="1800" dirty="0" smtClean="0">
                <a:latin typeface="Times New Roman" pitchFamily="18" charset="0"/>
                <a:cs typeface="Times New Roman" pitchFamily="18" charset="0"/>
              </a:rPr>
              <a:t>студентка  4 курса ФГБОУ </a:t>
            </a:r>
            <a:r>
              <a:rPr lang="ru-RU" sz="1800" dirty="0">
                <a:latin typeface="Times New Roman" pitchFamily="18" charset="0"/>
                <a:cs typeface="Times New Roman" pitchFamily="18" charset="0"/>
              </a:rPr>
              <a:t>ВПО «Уральский государственный педагогический университет» по направлению подготовки «Педагогическое </a:t>
            </a:r>
            <a:r>
              <a:rPr lang="ru-RU" sz="1800" dirty="0" smtClean="0">
                <a:latin typeface="Times New Roman" pitchFamily="18" charset="0"/>
                <a:cs typeface="Times New Roman" pitchFamily="18" charset="0"/>
              </a:rPr>
              <a:t>образование», профиль </a:t>
            </a:r>
            <a:r>
              <a:rPr lang="ru-RU" sz="1800" dirty="0">
                <a:latin typeface="Times New Roman" pitchFamily="18" charset="0"/>
                <a:cs typeface="Times New Roman" pitchFamily="18" charset="0"/>
              </a:rPr>
              <a:t>«Управление дошкольным образованием».</a:t>
            </a:r>
          </a:p>
          <a:p>
            <a:pPr algn="ctr">
              <a:buNone/>
            </a:pPr>
            <a:endParaRPr lang="ru-RU" sz="1800" dirty="0">
              <a:latin typeface="Times New Roman" pitchFamily="18" charset="0"/>
              <a:cs typeface="Times New Roman" pitchFamily="18" charset="0"/>
            </a:endParaRPr>
          </a:p>
        </p:txBody>
      </p:sp>
      <p:pic>
        <p:nvPicPr>
          <p:cNvPr id="4099" name="Picture 3" descr="J:\Аттестация_Анна\распечатать\5-фото в портфолио\фото.JPG"/>
          <p:cNvPicPr>
            <a:picLocks noChangeAspect="1" noChangeArrowheads="1"/>
          </p:cNvPicPr>
          <p:nvPr/>
        </p:nvPicPr>
        <p:blipFill>
          <a:blip r:embed="rId4" cstate="print"/>
          <a:srcRect/>
          <a:stretch>
            <a:fillRect/>
          </a:stretch>
        </p:blipFill>
        <p:spPr bwMode="auto">
          <a:xfrm>
            <a:off x="214282" y="1571612"/>
            <a:ext cx="3041867" cy="4572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lstStyle/>
          <a:p>
            <a:r>
              <a:rPr lang="ru-RU" b="1" dirty="0">
                <a:solidFill>
                  <a:srgbClr val="002060"/>
                </a:solidFill>
              </a:rPr>
              <a:t>Образовательные технологии</a:t>
            </a:r>
            <a:endParaRPr lang="ru-RU" dirty="0"/>
          </a:p>
        </p:txBody>
      </p:sp>
      <p:graphicFrame>
        <p:nvGraphicFramePr>
          <p:cNvPr id="6" name="Объект 4"/>
          <p:cNvGraphicFramePr>
            <a:graphicFrameLocks noGrp="1"/>
          </p:cNvGraphicFramePr>
          <p:nvPr>
            <p:ph idx="1"/>
            <p:extLst>
              <p:ext uri="{D42A27DB-BD31-4B8C-83A1-F6EECF244321}">
                <p14:modId xmlns:p14="http://schemas.microsoft.com/office/powerpoint/2010/main" val="1982874446"/>
              </p:ext>
            </p:extLst>
          </p:nvPr>
        </p:nvGraphicFramePr>
        <p:xfrm>
          <a:off x="457200" y="1600200"/>
          <a:ext cx="8229600" cy="4925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244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pic>
        <p:nvPicPr>
          <p:cNvPr id="33793" name="Picture 1" descr="C:\Users\User\Desktop\Аттестация\фотографии\IMAG4069.jpg"/>
          <p:cNvPicPr>
            <a:picLocks noChangeAspect="1" noChangeArrowheads="1"/>
          </p:cNvPicPr>
          <p:nvPr/>
        </p:nvPicPr>
        <p:blipFill>
          <a:blip r:embed="rId4" cstate="print"/>
          <a:srcRect r="12751"/>
          <a:stretch>
            <a:fillRect/>
          </a:stretch>
        </p:blipFill>
        <p:spPr bwMode="auto">
          <a:xfrm>
            <a:off x="642910" y="500042"/>
            <a:ext cx="3643338" cy="2500330"/>
          </a:xfrm>
          <a:prstGeom prst="rect">
            <a:avLst/>
          </a:prstGeom>
          <a:noFill/>
        </p:spPr>
      </p:pic>
      <p:pic>
        <p:nvPicPr>
          <p:cNvPr id="7" name="Рисунок 18"/>
          <p:cNvPicPr>
            <a:picLocks noChangeAspect="1"/>
          </p:cNvPicPr>
          <p:nvPr/>
        </p:nvPicPr>
        <p:blipFill>
          <a:blip r:embed="rId5"/>
          <a:srcRect/>
          <a:stretch>
            <a:fillRect/>
          </a:stretch>
        </p:blipFill>
        <p:spPr bwMode="auto">
          <a:xfrm>
            <a:off x="5214942" y="3571876"/>
            <a:ext cx="3667080" cy="2571768"/>
          </a:xfrm>
          <a:prstGeom prst="rect">
            <a:avLst/>
          </a:prstGeom>
          <a:noFill/>
          <a:ln w="9525">
            <a:noFill/>
            <a:miter lim="800000"/>
            <a:headEnd/>
            <a:tailEnd/>
          </a:ln>
        </p:spPr>
      </p:pic>
      <p:pic>
        <p:nvPicPr>
          <p:cNvPr id="9" name="Объект 3"/>
          <p:cNvPicPr>
            <a:picLocks noGrp="1" noChangeAspect="1"/>
          </p:cNvPicPr>
          <p:nvPr>
            <p:ph idx="1"/>
          </p:nvPr>
        </p:nvPicPr>
        <p:blipFill>
          <a:blip r:embed="rId6"/>
          <a:srcRect/>
          <a:stretch>
            <a:fillRect/>
          </a:stretch>
        </p:blipFill>
        <p:spPr>
          <a:xfrm>
            <a:off x="214282" y="3429000"/>
            <a:ext cx="4729942" cy="3154680"/>
          </a:xfrm>
        </p:spPr>
      </p:pic>
      <p:pic>
        <p:nvPicPr>
          <p:cNvPr id="10" name="Рисунок 4"/>
          <p:cNvPicPr>
            <a:picLocks noChangeAspect="1"/>
          </p:cNvPicPr>
          <p:nvPr/>
        </p:nvPicPr>
        <p:blipFill>
          <a:blip r:embed="rId7"/>
          <a:srcRect l="-1" b="-6096"/>
          <a:stretch>
            <a:fillRect/>
          </a:stretch>
        </p:blipFill>
        <p:spPr bwMode="auto">
          <a:xfrm>
            <a:off x="4500562" y="285728"/>
            <a:ext cx="4427540" cy="3131034"/>
          </a:xfrm>
          <a:prstGeom prst="rect">
            <a:avLst/>
          </a:prstGeom>
          <a:noFill/>
          <a:ln w="9525">
            <a:noFill/>
            <a:miter lim="800000"/>
            <a:headEnd/>
            <a:tailEnd/>
          </a:ln>
        </p:spPr>
      </p:pic>
      <p:pic>
        <p:nvPicPr>
          <p:cNvPr id="2" name="Рисунок 1"/>
          <p:cNvPicPr>
            <a:picLocks noChangeAspect="1"/>
          </p:cNvPicPr>
          <p:nvPr/>
        </p:nvPicPr>
        <p:blipFill rotWithShape="1">
          <a:blip r:embed="rId8" cstate="print">
            <a:extLst>
              <a:ext uri="{28A0092B-C50C-407E-A947-70E740481C1C}">
                <a14:useLocalDpi xmlns:a14="http://schemas.microsoft.com/office/drawing/2010/main" val="0"/>
              </a:ext>
            </a:extLst>
          </a:blip>
          <a:srcRect l="41847" t="2750" r="3800" b="55250"/>
          <a:stretch/>
        </p:blipFill>
        <p:spPr>
          <a:xfrm>
            <a:off x="3362742" y="2234776"/>
            <a:ext cx="2388448" cy="238844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pic>
        <p:nvPicPr>
          <p:cNvPr id="32771" name="Picture 3" descr="C:\Users\User\Desktop\Аттестация\фотографии\IMAG2950.jpg"/>
          <p:cNvPicPr>
            <a:picLocks noChangeAspect="1" noChangeArrowheads="1"/>
          </p:cNvPicPr>
          <p:nvPr/>
        </p:nvPicPr>
        <p:blipFill>
          <a:blip r:embed="rId4" cstate="print"/>
          <a:srcRect/>
          <a:stretch>
            <a:fillRect/>
          </a:stretch>
        </p:blipFill>
        <p:spPr bwMode="auto">
          <a:xfrm>
            <a:off x="214282" y="4214818"/>
            <a:ext cx="4071125" cy="2437649"/>
          </a:xfrm>
          <a:prstGeom prst="rect">
            <a:avLst/>
          </a:prstGeom>
          <a:noFill/>
        </p:spPr>
      </p:pic>
      <p:pic>
        <p:nvPicPr>
          <p:cNvPr id="32772" name="Picture 4" descr="C:\Users\User\Desktop\Аттестация\фотографии\IMAG4067.jpg"/>
          <p:cNvPicPr>
            <a:picLocks noChangeAspect="1" noChangeArrowheads="1"/>
          </p:cNvPicPr>
          <p:nvPr/>
        </p:nvPicPr>
        <p:blipFill>
          <a:blip r:embed="rId5" cstate="print"/>
          <a:srcRect/>
          <a:stretch>
            <a:fillRect/>
          </a:stretch>
        </p:blipFill>
        <p:spPr bwMode="auto">
          <a:xfrm>
            <a:off x="4129062" y="3359775"/>
            <a:ext cx="4799155" cy="2873568"/>
          </a:xfrm>
          <a:prstGeom prst="rect">
            <a:avLst/>
          </a:prstGeom>
          <a:noFill/>
        </p:spPr>
      </p:pic>
      <p:pic>
        <p:nvPicPr>
          <p:cNvPr id="32770" name="Picture 2" descr="C:\Users\User\Desktop\Аттестация\фотографии\IMAG1355.jpg"/>
          <p:cNvPicPr>
            <a:picLocks noChangeAspect="1" noChangeArrowheads="1"/>
          </p:cNvPicPr>
          <p:nvPr/>
        </p:nvPicPr>
        <p:blipFill>
          <a:blip r:embed="rId6" cstate="print"/>
          <a:srcRect/>
          <a:stretch>
            <a:fillRect/>
          </a:stretch>
        </p:blipFill>
        <p:spPr bwMode="auto">
          <a:xfrm>
            <a:off x="214282" y="1428735"/>
            <a:ext cx="4500594" cy="2694801"/>
          </a:xfrm>
          <a:prstGeom prst="rect">
            <a:avLst/>
          </a:prstGeom>
          <a:noFill/>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7751" y="223065"/>
            <a:ext cx="3927591" cy="294569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lstStyle/>
          <a:p>
            <a:r>
              <a:rPr lang="ru-RU" b="1" dirty="0" smtClean="0">
                <a:solidFill>
                  <a:srgbClr val="002060"/>
                </a:solidFill>
              </a:rPr>
              <a:t>Работа с родителями</a:t>
            </a:r>
            <a:endParaRPr lang="ru-RU" b="1" dirty="0">
              <a:solidFill>
                <a:srgbClr val="002060"/>
              </a:solidFill>
            </a:endParaRPr>
          </a:p>
        </p:txBody>
      </p:sp>
      <p:pic>
        <p:nvPicPr>
          <p:cNvPr id="5" name="Объект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04461" y="1763314"/>
            <a:ext cx="3909811" cy="2603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https://portal.iv-edu.ru/dep/mouorodnrn/vesnuh_mkdou/DocLib/%D1%84%D0%BE%D1%82%D0%BE/%D0%BA%D0%BE%D0%BD%D0%BA%D1%83%D1%80%D1%81%D1%8B/%D0%BA%D0%BE%D0%BD%D0%BA%D1%83%D1%80%D1%81%20%D0%B1%D1%83%D0%BA%D0%BB%D0%B5%D1%82%D0%BE%D0%B2/%D0%B1%D1%83%D0%BA%D0%BB%D0%B5%D1%82%D1%8B%2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5470">
            <a:off x="4958581" y="3431695"/>
            <a:ext cx="3560069" cy="2590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53604"/>
            <a:ext cx="9215468" cy="6911604"/>
          </a:xfrm>
          <a:prstGeom prst="rect">
            <a:avLst/>
          </a:prstGeom>
          <a:noFill/>
        </p:spPr>
      </p:pic>
      <p:sp>
        <p:nvSpPr>
          <p:cNvPr id="2" name="Заголовок 1"/>
          <p:cNvSpPr>
            <a:spLocks noGrp="1"/>
          </p:cNvSpPr>
          <p:nvPr>
            <p:ph type="title"/>
          </p:nvPr>
        </p:nvSpPr>
        <p:spPr/>
        <p:txBody>
          <a:bodyPr/>
          <a:lstStyle/>
          <a:p>
            <a:r>
              <a:rPr lang="ru-RU" b="1" dirty="0" smtClean="0">
                <a:solidFill>
                  <a:srgbClr val="002060"/>
                </a:solidFill>
              </a:rPr>
              <a:t>Взаимодействие с педагогами</a:t>
            </a:r>
            <a:endParaRPr lang="ru-RU" b="1" dirty="0">
              <a:solidFill>
                <a:srgbClr val="002060"/>
              </a:solidFill>
            </a:endParaRPr>
          </a:p>
        </p:txBody>
      </p:sp>
      <p:pic>
        <p:nvPicPr>
          <p:cNvPr id="7" name="Объект 6"/>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67184" y="1417638"/>
            <a:ext cx="3409760" cy="2558222"/>
          </a:xfrm>
          <a:prstGeom prst="rect">
            <a:avLst/>
          </a:prstGeom>
        </p:spPr>
      </p:pic>
      <p:sp>
        <p:nvSpPr>
          <p:cNvPr id="4" name="Объект 3"/>
          <p:cNvSpPr>
            <a:spLocks noGrp="1"/>
          </p:cNvSpPr>
          <p:nvPr>
            <p:ph sz="half" idx="2"/>
          </p:nvPr>
        </p:nvSpPr>
        <p:spPr>
          <a:xfrm>
            <a:off x="3815596" y="1417638"/>
            <a:ext cx="4846548" cy="3412976"/>
          </a:xfrm>
        </p:spPr>
        <p:txBody>
          <a:bodyPr>
            <a:normAutofit fontScale="77500" lnSpcReduction="20000"/>
          </a:bodyPr>
          <a:lstStyle/>
          <a:p>
            <a:pPr marL="0" indent="0" algn="just">
              <a:buNone/>
            </a:pPr>
            <a:r>
              <a:rPr lang="ru-RU" dirty="0" smtClean="0"/>
              <a:t> </a:t>
            </a:r>
            <a:r>
              <a:rPr lang="ru-RU" dirty="0"/>
              <a:t>В рамках районного методического объединения педагогов дошкольных образовательных  организаций МО </a:t>
            </a:r>
            <a:r>
              <a:rPr lang="ru-RU" dirty="0" err="1"/>
              <a:t>Красноуфимский</a:t>
            </a:r>
            <a:r>
              <a:rPr lang="ru-RU" dirty="0"/>
              <a:t> округ представила непосредственно образовательную деятельность с детьми старшего возраста в соответствии с современными требованиями «Откуда хлеб пришел», 2014 г., «Пасхальный перезвон», 2015 г.</a:t>
            </a:r>
          </a:p>
          <a:p>
            <a:pPr marL="0" indent="0">
              <a:buNone/>
            </a:pPr>
            <a:endParaRPr lang="ru-RU"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1104" y="4203949"/>
            <a:ext cx="3538736" cy="2465411"/>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76" y="4165059"/>
            <a:ext cx="3339068" cy="2504301"/>
          </a:xfrm>
          <a:prstGeom prst="rect">
            <a:avLst/>
          </a:prstGeom>
        </p:spPr>
      </p:pic>
    </p:spTree>
    <p:extLst>
      <p:ext uri="{BB962C8B-B14F-4D97-AF65-F5344CB8AC3E}">
        <p14:creationId xmlns:p14="http://schemas.microsoft.com/office/powerpoint/2010/main" val="894355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4" name="Заголовок 3"/>
          <p:cNvSpPr>
            <a:spLocks noGrp="1"/>
          </p:cNvSpPr>
          <p:nvPr>
            <p:ph type="title"/>
          </p:nvPr>
        </p:nvSpPr>
        <p:spPr>
          <a:xfrm>
            <a:off x="650066" y="2348880"/>
            <a:ext cx="7772400" cy="1362075"/>
          </a:xfrm>
        </p:spPr>
        <p:txBody>
          <a:bodyPr>
            <a:normAutofit fontScale="90000"/>
          </a:bodyPr>
          <a:lstStyle/>
          <a:p>
            <a:pPr algn="ctr"/>
            <a:r>
              <a:rPr lang="ru-RU" altLang="ru-RU" dirty="0">
                <a:solidFill>
                  <a:srgbClr val="002060"/>
                </a:solidFill>
              </a:rPr>
              <a:t>Мастер-класс для педагогов </a:t>
            </a:r>
            <a:br>
              <a:rPr lang="ru-RU" altLang="ru-RU" dirty="0">
                <a:solidFill>
                  <a:srgbClr val="002060"/>
                </a:solidFill>
              </a:rPr>
            </a:br>
            <a:r>
              <a:rPr lang="ru-RU" dirty="0"/>
              <a:t/>
            </a:r>
            <a:br>
              <a:rPr lang="ru-RU" dirty="0"/>
            </a:br>
            <a:endParaRPr lang="ru-RU" dirty="0"/>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444218"/>
            <a:ext cx="3803915" cy="285293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a:xfrm>
            <a:off x="457200" y="274638"/>
            <a:ext cx="7643192" cy="1143000"/>
          </a:xfrm>
        </p:spPr>
        <p:txBody>
          <a:bodyPr>
            <a:normAutofit/>
          </a:bodyPr>
          <a:lstStyle/>
          <a:p>
            <a:pPr algn="r"/>
            <a:r>
              <a:rPr lang="ru-RU" sz="4800" b="1" dirty="0" smtClean="0">
                <a:solidFill>
                  <a:srgbClr val="002060"/>
                </a:solidFill>
              </a:rPr>
              <a:t>МОНИТОРИНГ</a:t>
            </a:r>
            <a:endParaRPr lang="ru-RU" sz="4800" b="1" dirty="0">
              <a:solidFill>
                <a:srgbClr val="002060"/>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899764833"/>
              </p:ext>
            </p:extLst>
          </p:nvPr>
        </p:nvGraphicFramePr>
        <p:xfrm>
          <a:off x="2123728" y="2420888"/>
          <a:ext cx="6563072" cy="3705275"/>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descr="F:\работа\ФОТО А Р Х И В\2013-2014\Фотограф александр\КОЛЛАЖИ\DSC_7095.JPG"/>
          <p:cNvPicPr>
            <a:picLocks noChangeAspect="1" noChangeArrowheads="1"/>
          </p:cNvPicPr>
          <p:nvPr/>
        </p:nvPicPr>
        <p:blipFill>
          <a:blip r:embed="rId5"/>
          <a:srcRect/>
          <a:stretch>
            <a:fillRect/>
          </a:stretch>
        </p:blipFill>
        <p:spPr bwMode="auto">
          <a:xfrm>
            <a:off x="251521" y="358775"/>
            <a:ext cx="3312368" cy="22035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noAutofit/>
          </a:bodyPr>
          <a:lstStyle/>
          <a:p>
            <a:r>
              <a:rPr lang="ru-RU" altLang="ru-RU" sz="3200" b="1" dirty="0" smtClean="0">
                <a:solidFill>
                  <a:srgbClr val="002060"/>
                </a:solidFill>
              </a:rPr>
              <a:t>Совершенствование профессиональной компетентности</a:t>
            </a:r>
            <a:endParaRPr lang="ru-RU" sz="3200" dirty="0"/>
          </a:p>
        </p:txBody>
      </p:sp>
      <p:pic>
        <p:nvPicPr>
          <p:cNvPr id="8" name="Содержимое 7" descr="C:\Users\User\Desktop\Аттестация\фотографии\IMAG4368.jpg"/>
          <p:cNvPicPr>
            <a:picLocks noGrp="1"/>
          </p:cNvPicPr>
          <p:nvPr>
            <p:ph idx="1"/>
          </p:nvPr>
        </p:nvPicPr>
        <p:blipFill rotWithShape="1">
          <a:blip r:embed="rId4" cstate="print"/>
          <a:srcRect l="8882" t="4082" r="6304" b="7333"/>
          <a:stretch/>
        </p:blipFill>
        <p:spPr bwMode="auto">
          <a:xfrm rot="245423">
            <a:off x="5455331" y="1535573"/>
            <a:ext cx="3395020" cy="2472854"/>
          </a:xfrm>
          <a:prstGeom prst="rect">
            <a:avLst/>
          </a:prstGeom>
          <a:noFill/>
          <a:ln w="9525">
            <a:noFill/>
            <a:miter lim="800000"/>
            <a:headEnd/>
            <a:tailEnd/>
          </a:ln>
        </p:spPr>
      </p:pic>
      <p:pic>
        <p:nvPicPr>
          <p:cNvPr id="9" name="Рисунок 8" descr="C:\Users\User\Desktop\Аттестация\фотографии\IMAG4367.jpg"/>
          <p:cNvPicPr/>
          <p:nvPr/>
        </p:nvPicPr>
        <p:blipFill>
          <a:blip r:embed="rId5" cstate="print"/>
          <a:srcRect t="8028" b="9250"/>
          <a:stretch>
            <a:fillRect/>
          </a:stretch>
        </p:blipFill>
        <p:spPr bwMode="auto">
          <a:xfrm rot="16200000">
            <a:off x="5846633" y="3539190"/>
            <a:ext cx="2571743" cy="3800471"/>
          </a:xfrm>
          <a:prstGeom prst="rect">
            <a:avLst/>
          </a:prstGeom>
          <a:noFill/>
          <a:ln w="9525">
            <a:noFill/>
            <a:miter lim="800000"/>
            <a:headEnd/>
            <a:tailEnd/>
          </a:ln>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5" y="1417638"/>
            <a:ext cx="3605929" cy="2704447"/>
          </a:xfrm>
          <a:prstGeom prst="rect">
            <a:avLst/>
          </a:prstGeom>
        </p:spPr>
      </p:pic>
      <p:pic>
        <p:nvPicPr>
          <p:cNvPr id="10" name="Рисунок 9" descr="C:\Users\User\Desktop\Аттестация\фотографии\IMAG4372.jpg"/>
          <p:cNvPicPr/>
          <p:nvPr/>
        </p:nvPicPr>
        <p:blipFill>
          <a:blip r:embed="rId7" cstate="print"/>
          <a:srcRect b="5263"/>
          <a:stretch>
            <a:fillRect/>
          </a:stretch>
        </p:blipFill>
        <p:spPr bwMode="auto">
          <a:xfrm rot="10800000">
            <a:off x="3072374" y="2193251"/>
            <a:ext cx="2089308" cy="3071834"/>
          </a:xfrm>
          <a:prstGeom prst="rect">
            <a:avLst/>
          </a:prstGeom>
          <a:noFill/>
          <a:ln w="9525">
            <a:noFill/>
            <a:miter lim="800000"/>
            <a:headEnd/>
            <a:tailEnd/>
          </a:ln>
        </p:spPr>
      </p:pic>
      <p:pic>
        <p:nvPicPr>
          <p:cNvPr id="11" name="Рисунок 10" descr="C:\Users\User\Desktop\Аттестация\фотографии\IMAG4371.jpg"/>
          <p:cNvPicPr/>
          <p:nvPr/>
        </p:nvPicPr>
        <p:blipFill>
          <a:blip r:embed="rId8" cstate="print"/>
          <a:srcRect t="9425" b="5224"/>
          <a:stretch>
            <a:fillRect/>
          </a:stretch>
        </p:blipFill>
        <p:spPr bwMode="auto">
          <a:xfrm rot="15728848">
            <a:off x="699611" y="3898074"/>
            <a:ext cx="2201035" cy="323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noAutofit/>
          </a:bodyPr>
          <a:lstStyle/>
          <a:p>
            <a:r>
              <a:rPr lang="ru-RU" altLang="ru-RU" sz="3200" b="1" dirty="0">
                <a:solidFill>
                  <a:srgbClr val="002060"/>
                </a:solidFill>
              </a:rPr>
              <a:t>Трансляция опыта практических результатов профессиональной деятельности</a:t>
            </a:r>
            <a:endParaRPr lang="ru-RU" sz="3200" dirty="0"/>
          </a:p>
        </p:txBody>
      </p:sp>
      <p:pic>
        <p:nvPicPr>
          <p:cNvPr id="5" name="Рисунок 4"/>
          <p:cNvPicPr/>
          <p:nvPr/>
        </p:nvPicPr>
        <p:blipFill rotWithShape="1">
          <a:blip r:embed="rId4"/>
          <a:srcRect t="3502" r="10448"/>
          <a:stretch/>
        </p:blipFill>
        <p:spPr bwMode="auto">
          <a:xfrm>
            <a:off x="0" y="1428736"/>
            <a:ext cx="4286248" cy="2786082"/>
          </a:xfrm>
          <a:prstGeom prst="rect">
            <a:avLst/>
          </a:prstGeom>
          <a:noFill/>
          <a:ln>
            <a:noFill/>
          </a:ln>
          <a:extLst>
            <a:ext uri="{53640926-AAD7-44D8-BBD7-CCE9431645EC}">
              <a14:shadowObscured xmlns:a14="http://schemas.microsoft.com/office/drawing/2010/main"/>
            </a:ext>
          </a:extLst>
        </p:spPr>
      </p:pic>
      <p:pic>
        <p:nvPicPr>
          <p:cNvPr id="6" name="Рисунок 5"/>
          <p:cNvPicPr/>
          <p:nvPr/>
        </p:nvPicPr>
        <p:blipFill rotWithShape="1">
          <a:blip r:embed="rId5"/>
          <a:srcRect l="9738" t="2797"/>
          <a:stretch/>
        </p:blipFill>
        <p:spPr bwMode="auto">
          <a:xfrm>
            <a:off x="4867055" y="1428736"/>
            <a:ext cx="3615735" cy="2071702"/>
          </a:xfrm>
          <a:prstGeom prst="rect">
            <a:avLst/>
          </a:prstGeom>
          <a:noFill/>
          <a:ln>
            <a:noFill/>
          </a:ln>
          <a:extLst>
            <a:ext uri="{53640926-AAD7-44D8-BBD7-CCE9431645EC}">
              <a14:shadowObscured xmlns:a14="http://schemas.microsoft.com/office/drawing/2010/main"/>
            </a:ext>
          </a:extLst>
        </p:spPr>
      </p:pic>
      <p:pic>
        <p:nvPicPr>
          <p:cNvPr id="7" name="Рисунок 6"/>
          <p:cNvPicPr/>
          <p:nvPr/>
        </p:nvPicPr>
        <p:blipFill>
          <a:blip r:embed="rId6" cstate="print"/>
          <a:srcRect/>
          <a:stretch>
            <a:fillRect/>
          </a:stretch>
        </p:blipFill>
        <p:spPr bwMode="auto">
          <a:xfrm>
            <a:off x="357158" y="4429132"/>
            <a:ext cx="3714744" cy="2071702"/>
          </a:xfrm>
          <a:prstGeom prst="rect">
            <a:avLst/>
          </a:prstGeom>
          <a:noFill/>
          <a:ln w="9525">
            <a:noFill/>
            <a:miter lim="800000"/>
            <a:headEnd/>
            <a:tailEnd/>
          </a:ln>
        </p:spPr>
      </p:pic>
      <p:pic>
        <p:nvPicPr>
          <p:cNvPr id="29699" name="Picture 3" descr="C:\Users\User\Desktop\Аттестация\фотографии\IMAG4360.jpg"/>
          <p:cNvPicPr>
            <a:picLocks noChangeAspect="1" noChangeArrowheads="1"/>
          </p:cNvPicPr>
          <p:nvPr/>
        </p:nvPicPr>
        <p:blipFill>
          <a:blip r:embed="rId7" cstate="print"/>
          <a:srcRect b="14000"/>
          <a:stretch>
            <a:fillRect/>
          </a:stretch>
        </p:blipFill>
        <p:spPr bwMode="auto">
          <a:xfrm>
            <a:off x="2786050" y="2357430"/>
            <a:ext cx="2143140" cy="3078183"/>
          </a:xfrm>
          <a:prstGeom prst="rect">
            <a:avLst/>
          </a:prstGeom>
          <a:noFill/>
        </p:spPr>
      </p:pic>
      <p:pic>
        <p:nvPicPr>
          <p:cNvPr id="29697" name="Picture 1" descr="C:\Users\User\Desktop\Аттестация\фотографии\IMAG4366.jpg"/>
          <p:cNvPicPr>
            <a:picLocks noChangeAspect="1" noChangeArrowheads="1"/>
          </p:cNvPicPr>
          <p:nvPr/>
        </p:nvPicPr>
        <p:blipFill>
          <a:blip r:embed="rId8" cstate="print"/>
          <a:srcRect r="14566"/>
          <a:stretch>
            <a:fillRect/>
          </a:stretch>
        </p:blipFill>
        <p:spPr bwMode="auto">
          <a:xfrm>
            <a:off x="4286248" y="3857628"/>
            <a:ext cx="3429024" cy="2403229"/>
          </a:xfrm>
          <a:prstGeom prst="rect">
            <a:avLst/>
          </a:prstGeom>
          <a:noFill/>
        </p:spPr>
      </p:pic>
      <p:pic>
        <p:nvPicPr>
          <p:cNvPr id="29698" name="Picture 2" descr="C:\Users\User\Desktop\Аттестация\фотографии\IMAG4364.jpg"/>
          <p:cNvPicPr>
            <a:picLocks noChangeAspect="1" noChangeArrowheads="1"/>
          </p:cNvPicPr>
          <p:nvPr/>
        </p:nvPicPr>
        <p:blipFill>
          <a:blip r:embed="rId9" cstate="print"/>
          <a:srcRect b="17937"/>
          <a:stretch>
            <a:fillRect/>
          </a:stretch>
        </p:blipFill>
        <p:spPr bwMode="auto">
          <a:xfrm rot="16200000">
            <a:off x="6871632" y="4629830"/>
            <a:ext cx="1615843" cy="2214578"/>
          </a:xfrm>
          <a:prstGeom prst="rect">
            <a:avLst/>
          </a:prstGeom>
          <a:noFill/>
        </p:spPr>
      </p:pic>
      <p:pic>
        <p:nvPicPr>
          <p:cNvPr id="10" name="Объект 4"/>
          <p:cNvPicPr>
            <a:picLocks noGrp="1" noChangeAspect="1"/>
          </p:cNvPicPr>
          <p:nvPr>
            <p:ph idx="1"/>
          </p:nvPr>
        </p:nvPicPr>
        <p:blipFill>
          <a:blip r:embed="rId10">
            <a:extLst>
              <a:ext uri="{28A0092B-C50C-407E-A947-70E740481C1C}">
                <a14:useLocalDpi xmlns:a14="http://schemas.microsoft.com/office/drawing/2010/main" val="0"/>
              </a:ext>
            </a:extLst>
          </a:blip>
          <a:srcRect/>
          <a:stretch>
            <a:fillRect/>
          </a:stretch>
        </p:blipFill>
        <p:spPr bwMode="auto">
          <a:xfrm>
            <a:off x="7168295" y="1407008"/>
            <a:ext cx="1895302" cy="265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35734" y="-53604"/>
            <a:ext cx="9215468" cy="6911604"/>
          </a:xfrm>
          <a:prstGeom prst="rect">
            <a:avLst/>
          </a:prstGeom>
          <a:noFill/>
        </p:spPr>
      </p:pic>
      <p:sp>
        <p:nvSpPr>
          <p:cNvPr id="2" name="Заголовок 1"/>
          <p:cNvSpPr>
            <a:spLocks noGrp="1"/>
          </p:cNvSpPr>
          <p:nvPr>
            <p:ph type="title"/>
          </p:nvPr>
        </p:nvSpPr>
        <p:spPr/>
        <p:txBody>
          <a:bodyPr>
            <a:normAutofit fontScale="90000"/>
          </a:bodyPr>
          <a:lstStyle/>
          <a:p>
            <a:r>
              <a:rPr lang="ru-RU" altLang="ru-RU" b="1" dirty="0">
                <a:solidFill>
                  <a:srgbClr val="002060"/>
                </a:solidFill>
              </a:rPr>
              <a:t>Участие воспитанников в конкурсах, соревнованиях различного уровня:</a:t>
            </a:r>
            <a:endParaRPr lang="ru-RU" dirty="0"/>
          </a:p>
        </p:txBody>
      </p:sp>
      <p:pic>
        <p:nvPicPr>
          <p:cNvPr id="4"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651" y="1517030"/>
            <a:ext cx="2437435" cy="3451986"/>
          </a:xfr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4678" y="1745880"/>
            <a:ext cx="3399806" cy="2266537"/>
          </a:xfrm>
          <a:prstGeom prst="rect">
            <a:avLst/>
          </a:prstGeom>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l="5397" t="2705" r="3858" b="3858"/>
          <a:stretch/>
        </p:blipFill>
        <p:spPr>
          <a:xfrm>
            <a:off x="3838977" y="3564213"/>
            <a:ext cx="2350608" cy="3227106"/>
          </a:xfrm>
          <a:prstGeom prst="rect">
            <a:avLst/>
          </a:prstGeom>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l="17451" t="3800" r="15350" b="-1450"/>
          <a:stretch/>
        </p:blipFill>
        <p:spPr>
          <a:xfrm>
            <a:off x="6247873" y="3812705"/>
            <a:ext cx="2111603" cy="3068424"/>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4294" y="1579853"/>
            <a:ext cx="2843808" cy="1895872"/>
          </a:xfrm>
          <a:prstGeom prst="rect">
            <a:avLst/>
          </a:prstGeom>
        </p:spPr>
      </p:pic>
      <p:pic>
        <p:nvPicPr>
          <p:cNvPr id="11" name="Рисунок 10"/>
          <p:cNvPicPr>
            <a:picLocks noChangeAspect="1"/>
          </p:cNvPicPr>
          <p:nvPr/>
        </p:nvPicPr>
        <p:blipFill rotWithShape="1">
          <a:blip r:embed="rId9" cstate="print">
            <a:extLst>
              <a:ext uri="{28A0092B-C50C-407E-A947-70E740481C1C}">
                <a14:useLocalDpi xmlns:a14="http://schemas.microsoft.com/office/drawing/2010/main" val="0"/>
              </a:ext>
            </a:extLst>
          </a:blip>
          <a:srcRect l="6014" r="2268" b="1551"/>
          <a:stretch/>
        </p:blipFill>
        <p:spPr>
          <a:xfrm>
            <a:off x="1211796" y="3177912"/>
            <a:ext cx="2559389" cy="358081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img3.proshkolu.ru/content/media/pic/std/2000000/1145000/1144420-84d4afef74b7c4a1.jpg"/>
          <p:cNvPicPr>
            <a:picLocks noChangeAspect="1" noChangeArrowheads="1"/>
          </p:cNvPicPr>
          <p:nvPr/>
        </p:nvPicPr>
        <p:blipFill>
          <a:blip r:embed="rId3"/>
          <a:srcRect/>
          <a:stretch>
            <a:fillRect/>
          </a:stretch>
        </p:blipFill>
        <p:spPr bwMode="auto">
          <a:xfrm>
            <a:off x="3" y="0"/>
            <a:ext cx="9143997" cy="6858000"/>
          </a:xfrm>
          <a:prstGeom prst="rect">
            <a:avLst/>
          </a:prstGeom>
          <a:noFill/>
        </p:spPr>
      </p:pic>
      <p:sp>
        <p:nvSpPr>
          <p:cNvPr id="2" name="Заголовок 1"/>
          <p:cNvSpPr>
            <a:spLocks noGrp="1"/>
          </p:cNvSpPr>
          <p:nvPr>
            <p:ph type="ctrTitle"/>
          </p:nvPr>
        </p:nvSpPr>
        <p:spPr>
          <a:xfrm>
            <a:off x="685800" y="1357298"/>
            <a:ext cx="7772400" cy="3214709"/>
          </a:xfrm>
        </p:spPr>
        <p:txBody>
          <a:bodyPr>
            <a:noAutofit/>
          </a:bodyPr>
          <a:lstStyle/>
          <a:p>
            <a:r>
              <a:rPr lang="ru-RU" sz="3600" b="1" dirty="0" smtClean="0">
                <a:solidFill>
                  <a:schemeClr val="accent3">
                    <a:lumMod val="50000"/>
                  </a:schemeClr>
                </a:solidFill>
                <a:latin typeface="Monotype Corsiva" pitchFamily="66" charset="0"/>
              </a:rPr>
              <a:t>Формирование грамматического строя речи как средство развития коммуникативной функции детей старшего дошкольного возраста с нарушениями речи</a:t>
            </a:r>
            <a:endParaRPr lang="ru-RU" sz="3600" b="1" dirty="0">
              <a:solidFill>
                <a:schemeClr val="accent3">
                  <a:lumMod val="50000"/>
                </a:schemeClr>
              </a:solidFill>
              <a:latin typeface="Monotype Corsiva" pitchFamily="66" charset="0"/>
            </a:endParaRPr>
          </a:p>
        </p:txBody>
      </p:sp>
      <p:sp>
        <p:nvSpPr>
          <p:cNvPr id="3" name="Подзаголовок 2"/>
          <p:cNvSpPr>
            <a:spLocks noGrp="1"/>
          </p:cNvSpPr>
          <p:nvPr>
            <p:ph type="subTitle" idx="1"/>
          </p:nvPr>
        </p:nvSpPr>
        <p:spPr>
          <a:xfrm>
            <a:off x="3071802" y="6319822"/>
            <a:ext cx="2428892" cy="538178"/>
          </a:xfrm>
        </p:spPr>
        <p:txBody>
          <a:bodyPr>
            <a:normAutofit lnSpcReduction="10000"/>
          </a:bodyPr>
          <a:lstStyle/>
          <a:p>
            <a:pPr>
              <a:spcBef>
                <a:spcPts val="0"/>
              </a:spcBef>
            </a:pPr>
            <a:r>
              <a:rPr lang="ru-RU" sz="1600" dirty="0" smtClean="0">
                <a:latin typeface="Monotype Corsiva" pitchFamily="66" charset="0"/>
              </a:rPr>
              <a:t>д. </a:t>
            </a:r>
            <a:r>
              <a:rPr lang="ru-RU" sz="1600" dirty="0" err="1" smtClean="0">
                <a:latin typeface="Monotype Corsiva" pitchFamily="66" charset="0"/>
              </a:rPr>
              <a:t>Приданниково</a:t>
            </a:r>
            <a:endParaRPr lang="ru-RU" sz="1600" dirty="0" smtClean="0">
              <a:latin typeface="Monotype Corsiva" pitchFamily="66" charset="0"/>
            </a:endParaRPr>
          </a:p>
          <a:p>
            <a:pPr>
              <a:spcBef>
                <a:spcPts val="0"/>
              </a:spcBef>
            </a:pPr>
            <a:r>
              <a:rPr lang="ru-RU" sz="1600" dirty="0" smtClean="0">
                <a:latin typeface="Monotype Corsiva" pitchFamily="66" charset="0"/>
              </a:rPr>
              <a:t>2016</a:t>
            </a:r>
          </a:p>
          <a:p>
            <a:pPr>
              <a:spcBef>
                <a:spcPts val="0"/>
              </a:spcBef>
            </a:pPr>
            <a:endParaRPr lang="ru-RU" sz="1600" dirty="0" smtClean="0">
              <a:latin typeface="Monotype Corsiva" pitchFamily="66" charset="0"/>
            </a:endParaRPr>
          </a:p>
          <a:p>
            <a:pPr>
              <a:spcBef>
                <a:spcPts val="0"/>
              </a:spcBef>
            </a:pPr>
            <a:endParaRPr lang="ru-RU" sz="1600" dirty="0">
              <a:latin typeface="Monotype Corsiva" pitchFamily="66" charset="0"/>
            </a:endParaRPr>
          </a:p>
        </p:txBody>
      </p:sp>
      <p:sp>
        <p:nvSpPr>
          <p:cNvPr id="1028" name="AutoShape 4" descr="http://img3.proshkolu.ru/content/media/pic/std/2000000/1145000/1144420-84d4afef74b7c4a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img3.proshkolu.ru/content/media/pic/std/2000000/1145000/1144420-84d4afef74b7c4a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2" name="AutoShape 8" descr="http://img3.proshkolu.ru/content/media/pic/std/2000000/1145000/1144420-84d4afef74b7c4a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Прямоугольник 8"/>
          <p:cNvSpPr/>
          <p:nvPr/>
        </p:nvSpPr>
        <p:spPr>
          <a:xfrm>
            <a:off x="714348" y="285728"/>
            <a:ext cx="8001056"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i="1" spc="50" dirty="0"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МО </a:t>
            </a:r>
            <a:r>
              <a:rPr lang="ru-RU" sz="2000" b="1" i="1" spc="50" dirty="0" err="1"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Красноуфимский</a:t>
            </a:r>
            <a:r>
              <a:rPr lang="ru-RU" sz="2000" b="1" i="1" spc="50" dirty="0"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 округ</a:t>
            </a:r>
          </a:p>
          <a:p>
            <a:pPr algn="ctr"/>
            <a:r>
              <a:rPr lang="ru-RU" sz="2000" b="1" i="1" spc="50" dirty="0"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Муниципальное бюджетное дошкольное образовательное учреждение </a:t>
            </a:r>
          </a:p>
          <a:p>
            <a:pPr algn="ctr"/>
            <a:r>
              <a:rPr lang="ru-RU" sz="2000" b="1" i="1" spc="50" dirty="0"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a:t>
            </a:r>
            <a:r>
              <a:rPr lang="ru-RU" sz="2000" b="1" i="1" spc="50" dirty="0" err="1"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Приданниковский</a:t>
            </a:r>
            <a:r>
              <a:rPr lang="ru-RU" sz="2000" b="1" i="1" spc="50" dirty="0"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 </a:t>
            </a:r>
            <a:r>
              <a:rPr lang="ru-RU" sz="2000" b="1" i="1" spc="50" dirty="0" err="1"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детсакий</a:t>
            </a:r>
            <a:r>
              <a:rPr lang="ru-RU" sz="2000" b="1" i="1" spc="50" dirty="0" smtClean="0">
                <a:ln>
                  <a:prstDash val="solid"/>
                </a:ln>
                <a:solidFill>
                  <a:srgbClr val="00B050"/>
                </a:solidFill>
                <a:effectLst>
                  <a:outerShdw blurRad="88000" dist="50800" dir="5040000" algn="tl">
                    <a:schemeClr val="accent4">
                      <a:tint val="80000"/>
                      <a:satMod val="250000"/>
                      <a:alpha val="45000"/>
                    </a:schemeClr>
                  </a:outerShdw>
                </a:effectLst>
                <a:latin typeface="Monotype Corsiva" pitchFamily="66" charset="0"/>
              </a:rPr>
              <a:t> сад комбинированного вида №5»</a:t>
            </a:r>
          </a:p>
          <a:p>
            <a:pPr algn="ctr"/>
            <a:endParaRPr lang="ru-RU" sz="2000" b="1" i="1" spc="50" dirty="0">
              <a:ln w="11430"/>
              <a:solidFill>
                <a:srgbClr val="00B050"/>
              </a:solidFill>
              <a:effectLst>
                <a:outerShdw blurRad="76200" dist="50800" dir="5400000" algn="tl" rotWithShape="0">
                  <a:srgbClr val="000000">
                    <a:alpha val="65000"/>
                  </a:srgbClr>
                </a:outerShdw>
              </a:effectLst>
              <a:latin typeface="Monotype Corsiva" pitchFamily="66" charset="0"/>
            </a:endParaRPr>
          </a:p>
        </p:txBody>
      </p:sp>
      <p:pic>
        <p:nvPicPr>
          <p:cNvPr id="1036" name="Picture 12" descr="http://www.funlib.ru/cimg/2014/102005/0856813"/>
          <p:cNvPicPr>
            <a:picLocks noChangeAspect="1" noChangeArrowheads="1"/>
          </p:cNvPicPr>
          <p:nvPr/>
        </p:nvPicPr>
        <p:blipFill>
          <a:blip r:embed="rId4"/>
          <a:srcRect/>
          <a:stretch>
            <a:fillRect/>
          </a:stretch>
        </p:blipFill>
        <p:spPr bwMode="auto">
          <a:xfrm>
            <a:off x="4572000" y="4429132"/>
            <a:ext cx="4200494" cy="18545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normAutofit fontScale="90000"/>
          </a:bodyPr>
          <a:lstStyle/>
          <a:p>
            <a:r>
              <a:rPr lang="ru-RU" altLang="ru-RU" b="1" dirty="0">
                <a:solidFill>
                  <a:srgbClr val="002060"/>
                </a:solidFill>
              </a:rPr>
              <a:t>Участие в профессиональных конкурсах </a:t>
            </a:r>
            <a:endParaRPr lang="ru-RU" dirty="0"/>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5197" t="1701" r="5197" b="51050"/>
          <a:stretch/>
        </p:blipFill>
        <p:spPr>
          <a:xfrm>
            <a:off x="5910016" y="1344202"/>
            <a:ext cx="3075542" cy="2232248"/>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3800" t="5900" r="3800" b="1701"/>
          <a:stretch/>
        </p:blipFill>
        <p:spPr>
          <a:xfrm rot="5400000">
            <a:off x="497772" y="1076157"/>
            <a:ext cx="2322077" cy="3005040"/>
          </a:xfrm>
          <a:prstGeom prst="rect">
            <a:avLst/>
          </a:prstGeom>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l="10595" b="1701"/>
          <a:stretch/>
        </p:blipFill>
        <p:spPr>
          <a:xfrm rot="10800000">
            <a:off x="2262989" y="2550386"/>
            <a:ext cx="2641824" cy="3758934"/>
          </a:xfrm>
          <a:prstGeom prst="rect">
            <a:avLst/>
          </a:prstGeom>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val="0"/>
              </a:ext>
            </a:extLst>
          </a:blip>
          <a:srcRect l="6934" t="2705" r="3858" b="3858"/>
          <a:stretch/>
        </p:blipFill>
        <p:spPr>
          <a:xfrm>
            <a:off x="5150619" y="3576450"/>
            <a:ext cx="2297168" cy="320811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normAutofit fontScale="90000"/>
          </a:bodyPr>
          <a:lstStyle/>
          <a:p>
            <a:r>
              <a:rPr lang="ru-RU" b="1" dirty="0">
                <a:solidFill>
                  <a:srgbClr val="002060"/>
                </a:solidFill>
              </a:rPr>
              <a:t>Участие в общественной жизни ДОО</a:t>
            </a:r>
            <a:endParaRPr lang="ru-RU" dirty="0"/>
          </a:p>
        </p:txBody>
      </p:sp>
      <p:pic>
        <p:nvPicPr>
          <p:cNvPr id="3" name="Объект 2"/>
          <p:cNvPicPr>
            <a:picLocks noGrp="1" noChangeAspect="1"/>
          </p:cNvPicPr>
          <p:nvPr>
            <p:ph idx="1"/>
          </p:nvPr>
        </p:nvPicPr>
        <p:blipFill rotWithShape="1">
          <a:blip r:embed="rId4"/>
          <a:srcRect l="38371" t="24498" r="37477" b="11862"/>
          <a:stretch/>
        </p:blipFill>
        <p:spPr>
          <a:xfrm>
            <a:off x="251520" y="1417638"/>
            <a:ext cx="1944216" cy="2880320"/>
          </a:xfrm>
          <a:prstGeom prst="rect">
            <a:avLst/>
          </a:prstGeom>
        </p:spPr>
      </p:pic>
      <p:pic>
        <p:nvPicPr>
          <p:cNvPr id="7" name="Рисунок 6"/>
          <p:cNvPicPr>
            <a:picLocks noChangeAspect="1"/>
          </p:cNvPicPr>
          <p:nvPr/>
        </p:nvPicPr>
        <p:blipFill rotWithShape="1">
          <a:blip r:embed="rId5"/>
          <a:srcRect t="-202" r="1297"/>
          <a:stretch/>
        </p:blipFill>
        <p:spPr>
          <a:xfrm>
            <a:off x="2831199" y="1692276"/>
            <a:ext cx="5713487" cy="3261096"/>
          </a:xfrm>
          <a:prstGeom prst="rect">
            <a:avLst/>
          </a:prstGeom>
        </p:spPr>
      </p:pic>
      <p:pic>
        <p:nvPicPr>
          <p:cNvPr id="9" name="Рисунок 8"/>
          <p:cNvPicPr>
            <a:picLocks noChangeAspect="1"/>
          </p:cNvPicPr>
          <p:nvPr/>
        </p:nvPicPr>
        <p:blipFill rotWithShape="1">
          <a:blip r:embed="rId6"/>
          <a:srcRect l="37693" t="24610" r="37271" b="11610"/>
          <a:stretch/>
        </p:blipFill>
        <p:spPr>
          <a:xfrm>
            <a:off x="6573657" y="3553979"/>
            <a:ext cx="2270686" cy="3252354"/>
          </a:xfrm>
          <a:prstGeom prst="rect">
            <a:avLst/>
          </a:prstGeom>
        </p:spPr>
      </p:pic>
      <p:pic>
        <p:nvPicPr>
          <p:cNvPr id="10" name="Рисунок 9"/>
          <p:cNvPicPr>
            <a:picLocks noChangeAspect="1"/>
          </p:cNvPicPr>
          <p:nvPr/>
        </p:nvPicPr>
        <p:blipFill rotWithShape="1">
          <a:blip r:embed="rId7"/>
          <a:srcRect l="38378" t="24407" r="37271" b="12594"/>
          <a:stretch/>
        </p:blipFill>
        <p:spPr>
          <a:xfrm>
            <a:off x="1423028" y="3553979"/>
            <a:ext cx="2235994" cy="325235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normAutofit/>
          </a:bodyPr>
          <a:lstStyle/>
          <a:p>
            <a:r>
              <a:rPr lang="ru-RU" sz="3600" b="1" dirty="0" smtClean="0">
                <a:solidFill>
                  <a:srgbClr val="002060"/>
                </a:solidFill>
              </a:rPr>
              <a:t>Участие в общественной жизни ДОО</a:t>
            </a:r>
            <a:endParaRPr lang="ru-RU" sz="3600" b="1" dirty="0">
              <a:solidFill>
                <a:srgbClr val="002060"/>
              </a:solidFill>
            </a:endParaRPr>
          </a:p>
        </p:txBody>
      </p:sp>
      <p:pic>
        <p:nvPicPr>
          <p:cNvPr id="27651" name="Picture 3" descr="C:\Users\User\Desktop\Аттестация\фотографии\IMAG4373.jpg"/>
          <p:cNvPicPr>
            <a:picLocks noChangeAspect="1" noChangeArrowheads="1"/>
          </p:cNvPicPr>
          <p:nvPr/>
        </p:nvPicPr>
        <p:blipFill>
          <a:blip r:embed="rId4" cstate="print"/>
          <a:srcRect t="9000" b="7427"/>
          <a:stretch>
            <a:fillRect/>
          </a:stretch>
        </p:blipFill>
        <p:spPr bwMode="auto">
          <a:xfrm>
            <a:off x="5796136" y="1187798"/>
            <a:ext cx="2565250" cy="3580450"/>
          </a:xfrm>
          <a:prstGeom prst="rect">
            <a:avLst/>
          </a:prstGeom>
          <a:noFill/>
        </p:spPr>
      </p:pic>
      <p:pic>
        <p:nvPicPr>
          <p:cNvPr id="27650" name="Picture 2" descr="D:\Аттестация 2016 год\1 мая\DSCN1468.JPG"/>
          <p:cNvPicPr>
            <a:picLocks noChangeAspect="1" noChangeArrowheads="1"/>
          </p:cNvPicPr>
          <p:nvPr/>
        </p:nvPicPr>
        <p:blipFill>
          <a:blip r:embed="rId5" cstate="print"/>
          <a:srcRect/>
          <a:stretch>
            <a:fillRect/>
          </a:stretch>
        </p:blipFill>
        <p:spPr bwMode="auto">
          <a:xfrm rot="325332">
            <a:off x="950543" y="3814288"/>
            <a:ext cx="3857652" cy="2893567"/>
          </a:xfrm>
          <a:prstGeom prst="rect">
            <a:avLst/>
          </a:prstGeom>
          <a:noFill/>
        </p:spPr>
      </p:pic>
      <p:pic>
        <p:nvPicPr>
          <p:cNvPr id="27649" name="Picture 1" descr="C:\Users\User\Desktop\Аттестация\фотографии\IMG_1985.JPG"/>
          <p:cNvPicPr>
            <a:picLocks noChangeAspect="1" noChangeArrowheads="1"/>
          </p:cNvPicPr>
          <p:nvPr/>
        </p:nvPicPr>
        <p:blipFill>
          <a:blip r:embed="rId6" cstate="print"/>
          <a:srcRect/>
          <a:stretch>
            <a:fillRect/>
          </a:stretch>
        </p:blipFill>
        <p:spPr bwMode="auto">
          <a:xfrm rot="21062288">
            <a:off x="191065" y="1450789"/>
            <a:ext cx="4169718" cy="2779812"/>
          </a:xfrm>
          <a:prstGeom prst="rect">
            <a:avLst/>
          </a:prstGeom>
          <a:noFill/>
        </p:spPr>
      </p:pic>
      <p:pic>
        <p:nvPicPr>
          <p:cNvPr id="4" name="Рисунок 3"/>
          <p:cNvPicPr>
            <a:picLocks noChangeAspect="1"/>
          </p:cNvPicPr>
          <p:nvPr/>
        </p:nvPicPr>
        <p:blipFill rotWithShape="1">
          <a:blip r:embed="rId7" cstate="print">
            <a:extLst>
              <a:ext uri="{28A0092B-C50C-407E-A947-70E740481C1C}">
                <a14:useLocalDpi xmlns:a14="http://schemas.microsoft.com/office/drawing/2010/main" val="0"/>
              </a:ext>
            </a:extLst>
          </a:blip>
          <a:srcRect t="13250" b="27951"/>
          <a:stretch/>
        </p:blipFill>
        <p:spPr>
          <a:xfrm>
            <a:off x="5143081" y="4700598"/>
            <a:ext cx="3551464" cy="208823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noAutofit/>
          </a:bodyPr>
          <a:lstStyle/>
          <a:p>
            <a:r>
              <a:rPr lang="ru-RU" altLang="ru-RU" sz="3200" b="1" dirty="0">
                <a:solidFill>
                  <a:srgbClr val="002060"/>
                </a:solidFill>
              </a:rPr>
              <a:t>Направление педагогической деятельности на следующий </a:t>
            </a:r>
            <a:r>
              <a:rPr lang="ru-RU" altLang="ru-RU" sz="3200" b="1" dirty="0" err="1">
                <a:solidFill>
                  <a:srgbClr val="002060"/>
                </a:solidFill>
              </a:rPr>
              <a:t>межаттестационный</a:t>
            </a:r>
            <a:r>
              <a:rPr lang="ru-RU" altLang="ru-RU" sz="3200" b="1" dirty="0">
                <a:solidFill>
                  <a:srgbClr val="002060"/>
                </a:solidFill>
              </a:rPr>
              <a:t> период</a:t>
            </a:r>
            <a:endParaRPr lang="ru-RU" sz="3200" dirty="0"/>
          </a:p>
        </p:txBody>
      </p:sp>
      <p:sp>
        <p:nvSpPr>
          <p:cNvPr id="3" name="Содержимое 2"/>
          <p:cNvSpPr>
            <a:spLocks noGrp="1"/>
          </p:cNvSpPr>
          <p:nvPr>
            <p:ph idx="1"/>
          </p:nvPr>
        </p:nvSpPr>
        <p:spPr>
          <a:xfrm>
            <a:off x="179512" y="1417638"/>
            <a:ext cx="8712968" cy="5251722"/>
          </a:xfrm>
        </p:spPr>
        <p:txBody>
          <a:bodyPr>
            <a:noAutofit/>
          </a:bodyPr>
          <a:lstStyle/>
          <a:p>
            <a:pPr marL="0" indent="0" algn="just">
              <a:buNone/>
            </a:pPr>
            <a:r>
              <a:rPr lang="ru-RU" sz="2000" dirty="0" smtClean="0"/>
              <a:t>        </a:t>
            </a:r>
            <a:r>
              <a:rPr lang="ru-RU" sz="2000" b="1" dirty="0" smtClean="0"/>
              <a:t>Цель </a:t>
            </a:r>
            <a:r>
              <a:rPr lang="ru-RU" sz="2000" b="1" dirty="0"/>
              <a:t>педагогической деятельности</a:t>
            </a:r>
            <a:r>
              <a:rPr lang="ru-RU" sz="2000" dirty="0"/>
              <a:t>: создание системы игр по формированию грамматического строя речи детей старшего дошкольного возраста с нарушениями речи.</a:t>
            </a:r>
          </a:p>
          <a:p>
            <a:pPr marL="0" indent="0" algn="just">
              <a:buNone/>
            </a:pPr>
            <a:r>
              <a:rPr lang="ru-RU" sz="2000" dirty="0" smtClean="0"/>
              <a:t>         </a:t>
            </a:r>
            <a:r>
              <a:rPr lang="ru-RU" sz="2000" b="1" dirty="0" smtClean="0"/>
              <a:t>Задачи</a:t>
            </a:r>
            <a:r>
              <a:rPr lang="ru-RU" sz="2000" b="1" dirty="0"/>
              <a:t>:</a:t>
            </a:r>
          </a:p>
          <a:p>
            <a:pPr lvl="0" algn="just"/>
            <a:r>
              <a:rPr lang="ru-RU" sz="2000" dirty="0"/>
              <a:t>Изучить </a:t>
            </a:r>
            <a:r>
              <a:rPr lang="ru-RU" sz="2000" dirty="0" err="1"/>
              <a:t>психолого</a:t>
            </a:r>
            <a:r>
              <a:rPr lang="ru-RU" sz="2000" dirty="0"/>
              <a:t> – педагогическую литературу по данной теме.</a:t>
            </a:r>
          </a:p>
          <a:p>
            <a:pPr lvl="0" algn="just"/>
            <a:r>
              <a:rPr lang="ru-RU" sz="2000" dirty="0"/>
              <a:t>Определить уровень </a:t>
            </a:r>
            <a:r>
              <a:rPr lang="ru-RU" sz="2000" dirty="0" err="1"/>
              <a:t>сформированности</a:t>
            </a:r>
            <a:r>
              <a:rPr lang="ru-RU" sz="2000" dirty="0"/>
              <a:t> грамматического строя речи у старших дошкольников с нарушениями речи.</a:t>
            </a:r>
          </a:p>
          <a:p>
            <a:pPr lvl="0" algn="just"/>
            <a:r>
              <a:rPr lang="ru-RU" sz="2000" dirty="0"/>
              <a:t>Разработать и апробировать систему игр и упражнений, направленных на формирование грамматического строя речи детей старшего дошкольного возраста с нарушениями речи.</a:t>
            </a:r>
          </a:p>
          <a:p>
            <a:pPr lvl="0" algn="just"/>
            <a:r>
              <a:rPr lang="ru-RU" sz="2000" dirty="0"/>
              <a:t>Определить эффективность работы по формированию грамматического строя речи детей старшего дошкольного возраста с нарушениями речи.</a:t>
            </a:r>
          </a:p>
          <a:p>
            <a:pPr lvl="0" algn="just"/>
            <a:r>
              <a:rPr lang="ru-RU" sz="2000" dirty="0" smtClean="0"/>
              <a:t>Активизировать свою педагогическую деятельность через участие  </a:t>
            </a:r>
            <a:r>
              <a:rPr lang="ru-RU" sz="2000" dirty="0"/>
              <a:t>в </a:t>
            </a:r>
            <a:r>
              <a:rPr lang="ru-RU" sz="2000" dirty="0" smtClean="0"/>
              <a:t>профессиональных конкурсах </a:t>
            </a:r>
            <a:r>
              <a:rPr lang="ru-RU" sz="2000" dirty="0"/>
              <a:t>и </a:t>
            </a:r>
            <a:r>
              <a:rPr lang="ru-RU" sz="2000" dirty="0" smtClean="0"/>
              <a:t>представить результаты  деятельности  педагогическому и родительскому сообществу.</a:t>
            </a:r>
            <a:endParaRPr lang="ru-RU" sz="2000" dirty="0"/>
          </a:p>
          <a:p>
            <a:endParaRPr lang="ru-RU"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3" name="Содержимое 2"/>
          <p:cNvSpPr>
            <a:spLocks noGrp="1"/>
          </p:cNvSpPr>
          <p:nvPr>
            <p:ph idx="1"/>
          </p:nvPr>
        </p:nvSpPr>
        <p:spPr>
          <a:xfrm>
            <a:off x="421466" y="692696"/>
            <a:ext cx="8229600" cy="3773223"/>
          </a:xfrm>
        </p:spPr>
        <p:txBody>
          <a:bodyPr>
            <a:normAutofit fontScale="85000" lnSpcReduction="10000"/>
          </a:bodyPr>
          <a:lstStyle/>
          <a:p>
            <a:pPr marL="0" indent="0" algn="just">
              <a:buNone/>
            </a:pPr>
            <a:r>
              <a:rPr lang="ru-RU" dirty="0"/>
              <a:t>Дошкольное детство - короткий, но важный период становления личности. В эти годы ребенок приобретает первоначальные знания об окружающей жизни, у него начинает формироваться определенное отношение к людям, к труду, вырабатываются навыки и привычки правильного поведения, складывается характер. Основной вид деятельности детей дошкольного возраста – игра, в процессе которой развиваются духовые и физические силы ребенка. </a:t>
            </a:r>
          </a:p>
        </p:txBody>
      </p:sp>
      <p:pic>
        <p:nvPicPr>
          <p:cNvPr id="6" name="Рисунок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465919"/>
            <a:ext cx="3358986" cy="223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4" name="Заголовок 3"/>
          <p:cNvSpPr>
            <a:spLocks noGrp="1"/>
          </p:cNvSpPr>
          <p:nvPr>
            <p:ph type="ctrTitle"/>
          </p:nvPr>
        </p:nvSpPr>
        <p:spPr/>
        <p:txBody>
          <a:bodyPr/>
          <a:lstStyle/>
          <a:p>
            <a:r>
              <a:rPr lang="ru-RU" b="1" dirty="0" smtClean="0">
                <a:solidFill>
                  <a:srgbClr val="002060"/>
                </a:solidFill>
              </a:rPr>
              <a:t>Спасибо за внимание</a:t>
            </a:r>
            <a:endParaRPr lang="ru-RU" b="1" dirty="0">
              <a:solidFill>
                <a:srgbClr val="00206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normAutofit fontScale="90000"/>
          </a:bodyPr>
          <a:lstStyle/>
          <a:p>
            <a:r>
              <a:rPr lang="ru-RU" dirty="0" smtClean="0">
                <a:latin typeface="Times New Roman" pitchFamily="18" charset="0"/>
                <a:cs typeface="Times New Roman" pitchFamily="18" charset="0"/>
              </a:rPr>
              <a:t>Актуальность педагогической деятельности</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600200"/>
            <a:ext cx="8229600" cy="4972072"/>
          </a:xfrm>
        </p:spPr>
        <p:txBody>
          <a:bodyPr>
            <a:noAutofit/>
          </a:bodyPr>
          <a:lstStyle/>
          <a:p>
            <a:pPr algn="just">
              <a:buNone/>
            </a:pP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 Формирование грамматического строя речи у ребёнка является важнейшим условием его полноценного речевого и общего психического развития, поскольку язык и речь выполняют ведущую функцию в развитии мышления и речевого общения в планировании и организации деятельности ребёнка, самоорганизации поведения, в формировании социальных связей. К. Д. Ушинский подчеркивал необходимость с самых ранних лет формировать привычку правильной разговорной речи.</a:t>
            </a:r>
          </a:p>
          <a:p>
            <a:pPr algn="just">
              <a:buNone/>
            </a:pP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3" name="Содержимое 2"/>
          <p:cNvSpPr>
            <a:spLocks noGrp="1"/>
          </p:cNvSpPr>
          <p:nvPr>
            <p:ph idx="1"/>
          </p:nvPr>
        </p:nvSpPr>
        <p:spPr>
          <a:xfrm>
            <a:off x="457200" y="476672"/>
            <a:ext cx="8229600" cy="5649491"/>
          </a:xfrm>
        </p:spPr>
        <p:txBody>
          <a:bodyPr>
            <a:normAutofit fontScale="92500"/>
          </a:bodyPr>
          <a:lstStyle/>
          <a:p>
            <a:pPr marL="0" indent="0" algn="just">
              <a:buNone/>
            </a:pPr>
            <a:r>
              <a:rPr lang="ru-RU" dirty="0"/>
              <a:t> </a:t>
            </a:r>
            <a:r>
              <a:rPr lang="ru-RU" dirty="0" smtClean="0"/>
              <a:t>    Разработка </a:t>
            </a:r>
            <a:r>
              <a:rPr lang="ru-RU" dirty="0"/>
              <a:t>проблемы «общения» не является новой и обладает обширным теоретическим материалом. Данным вопросом «общения и развития коммуникативных способностей детей дошкольного возраста» занимались наши отечественные психологи и педагоги, такие как: А. А Леонтьев, М. И. Лисина, А. Г </a:t>
            </a:r>
            <a:r>
              <a:rPr lang="ru-RU" dirty="0" err="1"/>
              <a:t>Арушанова</a:t>
            </a:r>
            <a:r>
              <a:rPr lang="ru-RU" dirty="0"/>
              <a:t>, В. С Мухина, Т. А. Федосеева, В. С. Селиванов, Я. Л Коломенский, Л. А </a:t>
            </a:r>
            <a:r>
              <a:rPr lang="ru-RU" dirty="0" err="1"/>
              <a:t>Венгер</a:t>
            </a:r>
            <a:r>
              <a:rPr lang="ru-RU" dirty="0"/>
              <a:t> и другие. Однако, все эти теоретические разработки не являются достаточно востребованными в системе дошкольного образования.</a:t>
            </a:r>
          </a:p>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lstStyle/>
          <a:p>
            <a:r>
              <a:rPr lang="ru-RU" dirty="0" smtClean="0">
                <a:latin typeface="Times New Roman" pitchFamily="18" charset="0"/>
                <a:cs typeface="Times New Roman" pitchFamily="18" charset="0"/>
              </a:rPr>
              <a:t>Цель:</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r>
              <a:rPr lang="ru-RU" dirty="0">
                <a:latin typeface="Times New Roman" pitchFamily="18" charset="0"/>
                <a:cs typeface="Times New Roman" pitchFamily="18" charset="0"/>
              </a:rPr>
              <a:t>формирование грамматического строя речи как средство развития коммуникативных способностей детей старшего дошкольного возраста с нарушениями речи.</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p:txBody>
          <a:bodyPr/>
          <a:lstStyle/>
          <a:p>
            <a:r>
              <a:rPr lang="ru-RU" dirty="0" smtClean="0"/>
              <a:t>Задачи:</a:t>
            </a:r>
            <a:endParaRPr lang="ru-RU" dirty="0"/>
          </a:p>
        </p:txBody>
      </p:sp>
      <p:sp>
        <p:nvSpPr>
          <p:cNvPr id="3" name="Содержимое 2"/>
          <p:cNvSpPr>
            <a:spLocks noGrp="1"/>
          </p:cNvSpPr>
          <p:nvPr>
            <p:ph idx="1"/>
          </p:nvPr>
        </p:nvSpPr>
        <p:spPr/>
        <p:txBody>
          <a:bodyPr>
            <a:normAutofit fontScale="77500" lnSpcReduction="20000"/>
          </a:bodyPr>
          <a:lstStyle/>
          <a:p>
            <a:pPr lvl="0" algn="just"/>
            <a:r>
              <a:rPr lang="ru-RU" dirty="0" smtClean="0"/>
              <a:t>Изучить </a:t>
            </a:r>
            <a:r>
              <a:rPr lang="ru-RU" dirty="0" err="1"/>
              <a:t>психолого</a:t>
            </a:r>
            <a:r>
              <a:rPr lang="ru-RU" dirty="0"/>
              <a:t> – педагогическую, программно – методическую литературу по вопросам развития речи детей, повышая собственный уровень профессиональной компетентности;</a:t>
            </a:r>
          </a:p>
          <a:p>
            <a:pPr lvl="0" algn="just"/>
            <a:r>
              <a:rPr lang="ru-RU" dirty="0"/>
              <a:t>Создать условия для формирования грамматического строя речи детей с нарушениями речи;</a:t>
            </a:r>
          </a:p>
          <a:p>
            <a:pPr lvl="0" algn="just"/>
            <a:r>
              <a:rPr lang="ru-RU" dirty="0"/>
              <a:t>Подобрать и систематизировать материал по формированию грамматического строя речи  у детей старшего дошкольного возраста с нарушениями речи;</a:t>
            </a:r>
          </a:p>
          <a:p>
            <a:pPr lvl="0" algn="just"/>
            <a:r>
              <a:rPr lang="ru-RU" dirty="0"/>
              <a:t>Обобщить и предоставить опыт работы по формированию грамматического строя речи детей старшего дошкольного возраста с </a:t>
            </a:r>
          </a:p>
          <a:p>
            <a:pPr lvl="0" algn="just"/>
            <a:r>
              <a:rPr lang="ru-RU" dirty="0"/>
              <a:t>нарушениями речи.</a:t>
            </a:r>
          </a:p>
          <a:p>
            <a:pPr algn="just"/>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a:xfrm>
            <a:off x="500034" y="0"/>
            <a:ext cx="8229600" cy="1143000"/>
          </a:xfrm>
        </p:spPr>
        <p:txBody>
          <a:bodyPr/>
          <a:lstStyle/>
          <a:p>
            <a:r>
              <a:rPr lang="ru-RU" dirty="0" smtClean="0">
                <a:latin typeface="Times New Roman" pitchFamily="18" charset="0"/>
                <a:cs typeface="Times New Roman" pitchFamily="18" charset="0"/>
              </a:rPr>
              <a:t>Нормативные документы:</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357158" y="1071546"/>
            <a:ext cx="8229600" cy="4525963"/>
          </a:xfrm>
        </p:spPr>
        <p:txBody>
          <a:bodyPr>
            <a:noAutofit/>
          </a:bodyPr>
          <a:lstStyle/>
          <a:p>
            <a:pPr lvl="0"/>
            <a:r>
              <a:rPr lang="ru-RU" sz="1800" dirty="0">
                <a:latin typeface="Times New Roman" pitchFamily="18" charset="0"/>
                <a:cs typeface="Times New Roman" pitchFamily="18" charset="0"/>
              </a:rPr>
              <a:t>Федеральный закон № 273-ФЗ от 29.12.2012г.  «Об образовании в Российской Федерации»;</a:t>
            </a:r>
          </a:p>
          <a:p>
            <a:pPr lvl="0"/>
            <a:r>
              <a:rPr lang="ru-RU" sz="1800" dirty="0">
                <a:latin typeface="Times New Roman" pitchFamily="18" charset="0"/>
                <a:cs typeface="Times New Roman" pitchFamily="18" charset="0"/>
              </a:rPr>
              <a:t>Приказ Министерства образования и науки Российской Федерации (</a:t>
            </a:r>
            <a:r>
              <a:rPr lang="ru-RU" sz="1800" dirty="0" err="1">
                <a:latin typeface="Times New Roman" pitchFamily="18" charset="0"/>
                <a:cs typeface="Times New Roman" pitchFamily="18" charset="0"/>
              </a:rPr>
              <a:t>Минобрнауки</a:t>
            </a:r>
            <a:r>
              <a:rPr lang="ru-RU" sz="1800" dirty="0">
                <a:latin typeface="Times New Roman" pitchFamily="18" charset="0"/>
                <a:cs typeface="Times New Roman" pitchFamily="18" charset="0"/>
              </a:rPr>
              <a:t> России) от 17 октября 2013 г.  №1155 «Об утверждении федерального государственного образовательного стандарта дошкольного образования»; </a:t>
            </a:r>
          </a:p>
          <a:p>
            <a:pPr lvl="0"/>
            <a:r>
              <a:rPr lang="ru-RU" sz="1800" dirty="0">
                <a:latin typeface="Times New Roman" pitchFamily="18" charset="0"/>
                <a:cs typeface="Times New Roman" pitchFamily="18" charset="0"/>
              </a:rPr>
              <a:t>Постановление Главного государственного санитарного врача РФ от 15.05.2013 №26 «Об утверждении </a:t>
            </a:r>
            <a:r>
              <a:rPr lang="ru-RU" sz="1800" dirty="0" err="1">
                <a:latin typeface="Times New Roman" pitchFamily="18" charset="0"/>
                <a:cs typeface="Times New Roman" pitchFamily="18" charset="0"/>
              </a:rPr>
              <a:t>СанПиН</a:t>
            </a:r>
            <a:r>
              <a:rPr lang="ru-RU" sz="1800" dirty="0">
                <a:latin typeface="Times New Roman" pitchFamily="18" charset="0"/>
                <a:cs typeface="Times New Roman" pitchFamily="18" charset="0"/>
              </a:rPr>
              <a:t> 2.4.1.3049-13 «Санитарно-эпидемиологические требования к устройству, содержанию и организации режима работы дошкольных образовательных организаций»;</a:t>
            </a:r>
          </a:p>
          <a:p>
            <a:pPr lvl="0"/>
            <a:r>
              <a:rPr lang="ru-RU" sz="1800" dirty="0">
                <a:latin typeface="Times New Roman" pitchFamily="18" charset="0"/>
                <a:cs typeface="Times New Roman" pitchFamily="18" charset="0"/>
              </a:rPr>
              <a:t>Устав Муниципального бюджетного дошкольного образовательного учреждения «</a:t>
            </a:r>
            <a:r>
              <a:rPr lang="ru-RU" sz="1800" dirty="0" err="1">
                <a:latin typeface="Times New Roman" pitchFamily="18" charset="0"/>
                <a:cs typeface="Times New Roman" pitchFamily="18" charset="0"/>
              </a:rPr>
              <a:t>Приданниковский</a:t>
            </a:r>
            <a:r>
              <a:rPr lang="ru-RU" sz="1800" dirty="0">
                <a:latin typeface="Times New Roman" pitchFamily="18" charset="0"/>
                <a:cs typeface="Times New Roman" pitchFamily="18" charset="0"/>
              </a:rPr>
              <a:t> детский сад комбинированного вида № 5»;</a:t>
            </a:r>
          </a:p>
          <a:p>
            <a:pPr lvl="0"/>
            <a:r>
              <a:rPr lang="ru-RU" sz="1800" dirty="0">
                <a:latin typeface="Times New Roman" pitchFamily="18" charset="0"/>
                <a:cs typeface="Times New Roman" pitchFamily="18" charset="0"/>
              </a:rPr>
              <a:t>Истоки: Примерная основная общеобразовательная программа дошкольного образования. — 4-е изд., </a:t>
            </a:r>
            <a:r>
              <a:rPr lang="ru-RU" sz="1800" dirty="0" err="1">
                <a:latin typeface="Times New Roman" pitchFamily="18" charset="0"/>
                <a:cs typeface="Times New Roman" pitchFamily="18" charset="0"/>
              </a:rPr>
              <a:t>перераб</a:t>
            </a:r>
            <a:r>
              <a:rPr lang="ru-RU" sz="1800" dirty="0">
                <a:latin typeface="Times New Roman" pitchFamily="18" charset="0"/>
                <a:cs typeface="Times New Roman" pitchFamily="18" charset="0"/>
              </a:rPr>
              <a:t>. и доп. / Под ред. Л.А. Парамоновой. - М.: ТЦ Сфера, 2011;</a:t>
            </a:r>
          </a:p>
          <a:p>
            <a:pPr lvl="0"/>
            <a:r>
              <a:rPr lang="ru-RU" sz="1800" dirty="0">
                <a:latin typeface="Times New Roman" pitchFamily="18" charset="0"/>
                <a:cs typeface="Times New Roman" pitchFamily="18" charset="0"/>
              </a:rPr>
              <a:t>Основная общеобразовательная программа – образовательная программа дошкольного образования Муниципального бюджетного дошкольного образовательного учреждения «</a:t>
            </a:r>
            <a:r>
              <a:rPr lang="ru-RU" sz="1800" dirty="0" err="1">
                <a:latin typeface="Times New Roman" pitchFamily="18" charset="0"/>
                <a:cs typeface="Times New Roman" pitchFamily="18" charset="0"/>
              </a:rPr>
              <a:t>Приданниковский</a:t>
            </a:r>
            <a:r>
              <a:rPr lang="ru-RU" sz="1800" dirty="0">
                <a:latin typeface="Times New Roman" pitchFamily="18" charset="0"/>
                <a:cs typeface="Times New Roman" pitchFamily="18" charset="0"/>
              </a:rPr>
              <a:t> детский сад комбинированного вида № 5».</a:t>
            </a:r>
          </a:p>
          <a:p>
            <a:endParaRPr lang="ru-RU"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a:xfrm>
            <a:off x="457200" y="274638"/>
            <a:ext cx="8229600" cy="939784"/>
          </a:xfrm>
        </p:spPr>
        <p:txBody>
          <a:bodyPr>
            <a:normAutofit fontScale="90000"/>
          </a:bodyPr>
          <a:lstStyle/>
          <a:p>
            <a:r>
              <a:rPr lang="ru-RU" dirty="0" err="1" smtClean="0">
                <a:latin typeface="Times New Roman" pitchFamily="18" charset="0"/>
                <a:cs typeface="Times New Roman" pitchFamily="18" charset="0"/>
              </a:rPr>
              <a:t>Психолого</a:t>
            </a:r>
            <a:r>
              <a:rPr lang="ru-RU" dirty="0" smtClean="0">
                <a:latin typeface="Times New Roman" pitchFamily="18" charset="0"/>
                <a:cs typeface="Times New Roman" pitchFamily="18" charset="0"/>
              </a:rPr>
              <a:t> – педагогическая и методическая литература</a:t>
            </a:r>
            <a:endParaRPr lang="ru-RU" dirty="0">
              <a:latin typeface="Times New Roman" pitchFamily="18" charset="0"/>
              <a:cs typeface="Times New Roman" pitchFamily="18" charset="0"/>
            </a:endParaRPr>
          </a:p>
        </p:txBody>
      </p:sp>
      <p:pic>
        <p:nvPicPr>
          <p:cNvPr id="35842" name="Picture 2" descr="http://foto.mercatos.net/foto.v0/=wOEmqk77vIe7WOCmkyJP23D5YHT6MbG/Literatura-dlya-podgotovki-doshkolnikov-i-mladshih-shkolnikov-k-shk-5_270x350.jpg"/>
          <p:cNvPicPr>
            <a:picLocks noChangeAspect="1" noChangeArrowheads="1"/>
          </p:cNvPicPr>
          <p:nvPr/>
        </p:nvPicPr>
        <p:blipFill>
          <a:blip r:embed="rId4"/>
          <a:srcRect/>
          <a:stretch>
            <a:fillRect/>
          </a:stretch>
        </p:blipFill>
        <p:spPr bwMode="auto">
          <a:xfrm rot="21252896">
            <a:off x="139646" y="1650743"/>
            <a:ext cx="1714480" cy="2857467"/>
          </a:xfrm>
          <a:prstGeom prst="rect">
            <a:avLst/>
          </a:prstGeom>
          <a:noFill/>
        </p:spPr>
      </p:pic>
      <p:pic>
        <p:nvPicPr>
          <p:cNvPr id="35843" name="Picture 3" descr="J:\Аттестация_Анна\распечатать\25 001.jpg"/>
          <p:cNvPicPr>
            <a:picLocks noChangeAspect="1" noChangeArrowheads="1"/>
          </p:cNvPicPr>
          <p:nvPr/>
        </p:nvPicPr>
        <p:blipFill>
          <a:blip r:embed="rId5" cstate="print"/>
          <a:srcRect r="7937" b="4013"/>
          <a:stretch>
            <a:fillRect/>
          </a:stretch>
        </p:blipFill>
        <p:spPr bwMode="auto">
          <a:xfrm>
            <a:off x="3786182" y="1357298"/>
            <a:ext cx="2277640" cy="3268635"/>
          </a:xfrm>
          <a:prstGeom prst="rect">
            <a:avLst/>
          </a:prstGeom>
          <a:noFill/>
        </p:spPr>
      </p:pic>
      <p:pic>
        <p:nvPicPr>
          <p:cNvPr id="35849" name="Picture 9" descr="http://www.100book.ru/b236386.jpg"/>
          <p:cNvPicPr>
            <a:picLocks noChangeAspect="1" noChangeArrowheads="1"/>
          </p:cNvPicPr>
          <p:nvPr/>
        </p:nvPicPr>
        <p:blipFill>
          <a:blip r:embed="rId6"/>
          <a:srcRect/>
          <a:stretch>
            <a:fillRect/>
          </a:stretch>
        </p:blipFill>
        <p:spPr bwMode="auto">
          <a:xfrm>
            <a:off x="1785918" y="1428736"/>
            <a:ext cx="1890660" cy="3000396"/>
          </a:xfrm>
          <a:prstGeom prst="rect">
            <a:avLst/>
          </a:prstGeom>
          <a:noFill/>
        </p:spPr>
      </p:pic>
      <p:pic>
        <p:nvPicPr>
          <p:cNvPr id="35853" name="Picture 13" descr="http://www.fb2club.ru/metodicheskaya-literatura/kommunikatsiya-7/kommunikatsiya-7.jpg"/>
          <p:cNvPicPr>
            <a:picLocks noChangeAspect="1" noChangeArrowheads="1"/>
          </p:cNvPicPr>
          <p:nvPr/>
        </p:nvPicPr>
        <p:blipFill>
          <a:blip r:embed="rId7"/>
          <a:srcRect/>
          <a:stretch>
            <a:fillRect/>
          </a:stretch>
        </p:blipFill>
        <p:spPr bwMode="auto">
          <a:xfrm>
            <a:off x="428596" y="3857604"/>
            <a:ext cx="2143140" cy="3000396"/>
          </a:xfrm>
          <a:prstGeom prst="rect">
            <a:avLst/>
          </a:prstGeom>
          <a:noFill/>
        </p:spPr>
      </p:pic>
      <p:pic>
        <p:nvPicPr>
          <p:cNvPr id="8" name="Picture 16" descr="http://xn--80agclgmtkckhw.xn--p1ai/image/cache/import_files/02/02ea0928881711e497ae74d4352ba423_ac397edf89b711e4ac3274d4352ba423-480x640.jpg"/>
          <p:cNvPicPr>
            <a:picLocks noChangeAspect="1" noChangeArrowheads="1"/>
          </p:cNvPicPr>
          <p:nvPr/>
        </p:nvPicPr>
        <p:blipFill>
          <a:blip r:embed="rId8"/>
          <a:srcRect/>
          <a:stretch>
            <a:fillRect/>
          </a:stretch>
        </p:blipFill>
        <p:spPr bwMode="auto">
          <a:xfrm rot="434335">
            <a:off x="2453002" y="3954779"/>
            <a:ext cx="2085975" cy="2782887"/>
          </a:xfrm>
          <a:prstGeom prst="rect">
            <a:avLst/>
          </a:prstGeom>
          <a:noFill/>
          <a:ln w="9525">
            <a:noFill/>
            <a:miter lim="800000"/>
            <a:headEnd/>
            <a:tailEnd/>
          </a:ln>
        </p:spPr>
      </p:pic>
      <p:pic>
        <p:nvPicPr>
          <p:cNvPr id="35851" name="Picture 11" descr="http://www.doshped.ru/files/big/_1_20151.jpg"/>
          <p:cNvPicPr>
            <a:picLocks noChangeAspect="1" noChangeArrowheads="1"/>
          </p:cNvPicPr>
          <p:nvPr/>
        </p:nvPicPr>
        <p:blipFill>
          <a:blip r:embed="rId9"/>
          <a:srcRect/>
          <a:stretch>
            <a:fillRect/>
          </a:stretch>
        </p:blipFill>
        <p:spPr bwMode="auto">
          <a:xfrm rot="333231">
            <a:off x="6367551" y="1389936"/>
            <a:ext cx="2309000" cy="3262954"/>
          </a:xfrm>
          <a:prstGeom prst="rect">
            <a:avLst/>
          </a:prstGeom>
          <a:noFill/>
        </p:spPr>
      </p:pic>
      <p:pic>
        <p:nvPicPr>
          <p:cNvPr id="35847" name="Picture 7" descr="http://www.plyaj.fhost.ru/img/books_covers/1005094488.jpg"/>
          <p:cNvPicPr>
            <a:picLocks noChangeAspect="1" noChangeArrowheads="1"/>
          </p:cNvPicPr>
          <p:nvPr/>
        </p:nvPicPr>
        <p:blipFill>
          <a:blip r:embed="rId10"/>
          <a:srcRect/>
          <a:stretch>
            <a:fillRect/>
          </a:stretch>
        </p:blipFill>
        <p:spPr bwMode="auto">
          <a:xfrm>
            <a:off x="4286248" y="3337867"/>
            <a:ext cx="2428892" cy="3520133"/>
          </a:xfrm>
          <a:prstGeom prst="rect">
            <a:avLst/>
          </a:prstGeom>
          <a:noFill/>
        </p:spPr>
      </p:pic>
      <p:pic>
        <p:nvPicPr>
          <p:cNvPr id="35845" name="Picture 5" descr="http://www.bookin.org.ru/book/97110.jpg"/>
          <p:cNvPicPr>
            <a:picLocks noChangeAspect="1" noChangeArrowheads="1"/>
          </p:cNvPicPr>
          <p:nvPr/>
        </p:nvPicPr>
        <p:blipFill>
          <a:blip r:embed="rId11"/>
          <a:srcRect/>
          <a:stretch>
            <a:fillRect/>
          </a:stretch>
        </p:blipFill>
        <p:spPr bwMode="auto">
          <a:xfrm rot="336694">
            <a:off x="6721433" y="3611258"/>
            <a:ext cx="2076450" cy="31527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3.proshkolu.ru/content/media/pic/std/2000000/1145000/1144420-84d4afef74b7c4a1.jpg"/>
          <p:cNvPicPr>
            <a:picLocks noChangeAspect="1" noChangeArrowheads="1"/>
          </p:cNvPicPr>
          <p:nvPr/>
        </p:nvPicPr>
        <p:blipFill>
          <a:blip r:embed="rId3"/>
          <a:srcRect/>
          <a:stretch>
            <a:fillRect/>
          </a:stretch>
        </p:blipFill>
        <p:spPr bwMode="auto">
          <a:xfrm>
            <a:off x="-71468" y="0"/>
            <a:ext cx="9215468" cy="6911604"/>
          </a:xfrm>
          <a:prstGeom prst="rect">
            <a:avLst/>
          </a:prstGeom>
          <a:noFill/>
        </p:spPr>
      </p:pic>
      <p:sp>
        <p:nvSpPr>
          <p:cNvPr id="2" name="Заголовок 1"/>
          <p:cNvSpPr>
            <a:spLocks noGrp="1"/>
          </p:cNvSpPr>
          <p:nvPr>
            <p:ph type="title"/>
          </p:nvPr>
        </p:nvSpPr>
        <p:spPr>
          <a:xfrm>
            <a:off x="457200" y="274638"/>
            <a:ext cx="8229600" cy="868346"/>
          </a:xfrm>
        </p:spPr>
        <p:txBody>
          <a:bodyPr>
            <a:normAutofit fontScale="90000"/>
          </a:bodyPr>
          <a:lstStyle/>
          <a:p>
            <a:r>
              <a:rPr lang="ru-RU" dirty="0" smtClean="0">
                <a:latin typeface="Times New Roman" pitchFamily="18" charset="0"/>
                <a:cs typeface="Times New Roman" pitchFamily="18" charset="0"/>
              </a:rPr>
              <a:t>Развивающая предметно – пространственная среда</a:t>
            </a:r>
            <a:endParaRPr lang="ru-RU" dirty="0">
              <a:latin typeface="Times New Roman" pitchFamily="18" charset="0"/>
              <a:cs typeface="Times New Roman" pitchFamily="18" charset="0"/>
            </a:endParaRPr>
          </a:p>
        </p:txBody>
      </p:sp>
      <p:pic>
        <p:nvPicPr>
          <p:cNvPr id="34819" name="Picture 3" descr="C:\Users\User\Desktop\Аттестация\фотографии\IMAG4014.jpg"/>
          <p:cNvPicPr>
            <a:picLocks noChangeAspect="1" noChangeArrowheads="1"/>
          </p:cNvPicPr>
          <p:nvPr/>
        </p:nvPicPr>
        <p:blipFill>
          <a:blip r:embed="rId4" cstate="print"/>
          <a:srcRect/>
          <a:stretch>
            <a:fillRect/>
          </a:stretch>
        </p:blipFill>
        <p:spPr bwMode="auto">
          <a:xfrm>
            <a:off x="214282" y="4429132"/>
            <a:ext cx="3714744" cy="2224260"/>
          </a:xfrm>
          <a:prstGeom prst="rect">
            <a:avLst/>
          </a:prstGeom>
          <a:noFill/>
        </p:spPr>
      </p:pic>
      <p:pic>
        <p:nvPicPr>
          <p:cNvPr id="34825" name="Picture 9" descr="C:\Users\User\Desktop\Аттестация\фотографии\IMAG3964.jpg"/>
          <p:cNvPicPr>
            <a:picLocks noChangeAspect="1" noChangeArrowheads="1"/>
          </p:cNvPicPr>
          <p:nvPr/>
        </p:nvPicPr>
        <p:blipFill>
          <a:blip r:embed="rId5" cstate="print"/>
          <a:srcRect/>
          <a:stretch>
            <a:fillRect/>
          </a:stretch>
        </p:blipFill>
        <p:spPr bwMode="auto">
          <a:xfrm>
            <a:off x="6286512" y="1357298"/>
            <a:ext cx="2643206" cy="1582660"/>
          </a:xfrm>
          <a:prstGeom prst="rect">
            <a:avLst/>
          </a:prstGeom>
          <a:noFill/>
        </p:spPr>
      </p:pic>
      <p:pic>
        <p:nvPicPr>
          <p:cNvPr id="34821" name="Picture 5" descr="C:\Users\User\Desktop\Аттестация\фотографии\IMAG4308.jpg"/>
          <p:cNvPicPr>
            <a:picLocks noChangeAspect="1" noChangeArrowheads="1"/>
          </p:cNvPicPr>
          <p:nvPr/>
        </p:nvPicPr>
        <p:blipFill>
          <a:blip r:embed="rId6" cstate="print"/>
          <a:srcRect/>
          <a:stretch>
            <a:fillRect/>
          </a:stretch>
        </p:blipFill>
        <p:spPr bwMode="auto">
          <a:xfrm>
            <a:off x="2428860" y="1500174"/>
            <a:ext cx="4500594" cy="2694800"/>
          </a:xfrm>
          <a:prstGeom prst="rect">
            <a:avLst/>
          </a:prstGeom>
          <a:noFill/>
        </p:spPr>
      </p:pic>
      <p:pic>
        <p:nvPicPr>
          <p:cNvPr id="34822" name="Picture 6" descr="C:\Users\User\Desktop\Аттестация\фотографии\IMAG4315.jpg"/>
          <p:cNvPicPr>
            <a:picLocks noChangeAspect="1" noChangeArrowheads="1"/>
          </p:cNvPicPr>
          <p:nvPr/>
        </p:nvPicPr>
        <p:blipFill>
          <a:blip r:embed="rId7" cstate="print"/>
          <a:srcRect/>
          <a:stretch>
            <a:fillRect/>
          </a:stretch>
        </p:blipFill>
        <p:spPr bwMode="auto">
          <a:xfrm>
            <a:off x="70669" y="1928802"/>
            <a:ext cx="3102031" cy="1857388"/>
          </a:xfrm>
          <a:prstGeom prst="rect">
            <a:avLst/>
          </a:prstGeom>
          <a:noFill/>
        </p:spPr>
      </p:pic>
      <p:pic>
        <p:nvPicPr>
          <p:cNvPr id="34824" name="Picture 8" descr="C:\Users\User\Desktop\Аттестация\фотографии\IMAG4321.jpg"/>
          <p:cNvPicPr>
            <a:picLocks noChangeAspect="1" noChangeArrowheads="1"/>
          </p:cNvPicPr>
          <p:nvPr/>
        </p:nvPicPr>
        <p:blipFill>
          <a:blip r:embed="rId8" cstate="print"/>
          <a:srcRect/>
          <a:stretch>
            <a:fillRect/>
          </a:stretch>
        </p:blipFill>
        <p:spPr bwMode="auto">
          <a:xfrm>
            <a:off x="2928926" y="4000504"/>
            <a:ext cx="2505486" cy="1500198"/>
          </a:xfrm>
          <a:prstGeom prst="rect">
            <a:avLst/>
          </a:prstGeom>
          <a:noFill/>
        </p:spPr>
      </p:pic>
      <p:pic>
        <p:nvPicPr>
          <p:cNvPr id="34820" name="Picture 4" descr="C:\Users\User\Desktop\Аттестация\фотографии\IMAG4300.jpg"/>
          <p:cNvPicPr>
            <a:picLocks noChangeAspect="1" noChangeArrowheads="1"/>
          </p:cNvPicPr>
          <p:nvPr/>
        </p:nvPicPr>
        <p:blipFill>
          <a:blip r:embed="rId9" cstate="print"/>
          <a:srcRect/>
          <a:stretch>
            <a:fillRect/>
          </a:stretch>
        </p:blipFill>
        <p:spPr bwMode="auto">
          <a:xfrm>
            <a:off x="5786446" y="3286124"/>
            <a:ext cx="3143240" cy="1882063"/>
          </a:xfrm>
          <a:prstGeom prst="rect">
            <a:avLst/>
          </a:prstGeom>
          <a:noFill/>
        </p:spPr>
      </p:pic>
      <p:pic>
        <p:nvPicPr>
          <p:cNvPr id="34817" name="Picture 1" descr="C:\Users\User\Desktop\Аттестация\фотографии\IMAG3936.jpg"/>
          <p:cNvPicPr>
            <a:picLocks noChangeAspect="1" noChangeArrowheads="1"/>
          </p:cNvPicPr>
          <p:nvPr/>
        </p:nvPicPr>
        <p:blipFill>
          <a:blip r:embed="rId10" cstate="print"/>
          <a:srcRect/>
          <a:stretch>
            <a:fillRect/>
          </a:stretch>
        </p:blipFill>
        <p:spPr bwMode="auto">
          <a:xfrm>
            <a:off x="4857752" y="4863886"/>
            <a:ext cx="3330376" cy="199411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3498</Words>
  <Application>Microsoft Office PowerPoint</Application>
  <PresentationFormat>Экран (4:3)</PresentationFormat>
  <Paragraphs>187</Paragraphs>
  <Slides>25</Slides>
  <Notes>25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Monotype Corsiva</vt:lpstr>
      <vt:lpstr>Times New Roman</vt:lpstr>
      <vt:lpstr>Тема Office</vt:lpstr>
      <vt:lpstr>Попкова Анна Юрьевна</vt:lpstr>
      <vt:lpstr>Формирование грамматического строя речи как средство развития коммуникативной функции детей старшего дошкольного возраста с нарушениями речи</vt:lpstr>
      <vt:lpstr>Актуальность педагогической деятельности</vt:lpstr>
      <vt:lpstr>Презентация PowerPoint</vt:lpstr>
      <vt:lpstr>Цель:</vt:lpstr>
      <vt:lpstr>Задачи:</vt:lpstr>
      <vt:lpstr>Нормативные документы:</vt:lpstr>
      <vt:lpstr>Психолого – педагогическая и методическая литература</vt:lpstr>
      <vt:lpstr>Развивающая предметно – пространственная среда</vt:lpstr>
      <vt:lpstr>Образовательные технологии</vt:lpstr>
      <vt:lpstr>Презентация PowerPoint</vt:lpstr>
      <vt:lpstr>Презентация PowerPoint</vt:lpstr>
      <vt:lpstr>Работа с родителями</vt:lpstr>
      <vt:lpstr>Взаимодействие с педагогами</vt:lpstr>
      <vt:lpstr>Мастер-класс для педагогов   </vt:lpstr>
      <vt:lpstr>МОНИТОРИНГ</vt:lpstr>
      <vt:lpstr>Совершенствование профессиональной компетентности</vt:lpstr>
      <vt:lpstr>Трансляция опыта практических результатов профессиональной деятельности</vt:lpstr>
      <vt:lpstr>Участие воспитанников в конкурсах, соревнованиях различного уровня:</vt:lpstr>
      <vt:lpstr>Участие в профессиональных конкурсах </vt:lpstr>
      <vt:lpstr>Участие в общественной жизни ДОО</vt:lpstr>
      <vt:lpstr>Участие в общественной жизни ДОО</vt:lpstr>
      <vt:lpstr>Направление педагогической деятельности на следующий межаттестационный период</vt:lpstr>
      <vt:lpstr>Презентация PowerPoint</vt:lpstr>
      <vt:lpstr>Спасибо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формирова</dc:title>
  <dc:creator>User</dc:creator>
  <cp:lastModifiedBy>Ольга</cp:lastModifiedBy>
  <cp:revision>55</cp:revision>
  <cp:lastPrinted>2016-03-18T05:20:49Z</cp:lastPrinted>
  <dcterms:created xsi:type="dcterms:W3CDTF">2016-03-14T10:17:59Z</dcterms:created>
  <dcterms:modified xsi:type="dcterms:W3CDTF">2016-03-18T05:21:03Z</dcterms:modified>
</cp:coreProperties>
</file>