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57" r:id="rId2"/>
    <p:sldId id="302" r:id="rId3"/>
    <p:sldId id="303" r:id="rId4"/>
    <p:sldId id="308" r:id="rId5"/>
    <p:sldId id="309" r:id="rId6"/>
    <p:sldId id="342" r:id="rId7"/>
    <p:sldId id="343" r:id="rId8"/>
    <p:sldId id="344" r:id="rId9"/>
    <p:sldId id="288" r:id="rId10"/>
    <p:sldId id="295" r:id="rId11"/>
    <p:sldId id="347" r:id="rId12"/>
    <p:sldId id="296" r:id="rId13"/>
    <p:sldId id="297" r:id="rId14"/>
    <p:sldId id="354" r:id="rId15"/>
    <p:sldId id="358" r:id="rId16"/>
    <p:sldId id="356" r:id="rId17"/>
    <p:sldId id="355" r:id="rId18"/>
    <p:sldId id="353" r:id="rId19"/>
    <p:sldId id="357" r:id="rId20"/>
    <p:sldId id="339" r:id="rId21"/>
    <p:sldId id="340" r:id="rId22"/>
    <p:sldId id="341" r:id="rId23"/>
    <p:sldId id="298" r:id="rId24"/>
    <p:sldId id="314" r:id="rId25"/>
    <p:sldId id="315" r:id="rId26"/>
    <p:sldId id="323" r:id="rId27"/>
    <p:sldId id="324" r:id="rId28"/>
    <p:sldId id="325" r:id="rId29"/>
    <p:sldId id="316" r:id="rId30"/>
    <p:sldId id="317" r:id="rId31"/>
    <p:sldId id="327" r:id="rId32"/>
    <p:sldId id="330" r:id="rId33"/>
    <p:sldId id="328" r:id="rId34"/>
    <p:sldId id="329" r:id="rId35"/>
    <p:sldId id="336" r:id="rId36"/>
    <p:sldId id="337" r:id="rId37"/>
    <p:sldId id="318" r:id="rId38"/>
    <p:sldId id="334" r:id="rId39"/>
    <p:sldId id="30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B8005"/>
    <a:srgbClr val="99FF33"/>
    <a:srgbClr val="FFFF99"/>
    <a:srgbClr val="F5F026"/>
    <a:srgbClr val="ECF577"/>
    <a:srgbClr val="B16598"/>
    <a:srgbClr val="008000"/>
    <a:srgbClr val="D93DCE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4C1BA-663A-4F78-86BE-5971DFC89E23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0C4F7-7DE4-408C-9941-9815310DFC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77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C4F7-7DE4-408C-9941-9815310DFCA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26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C4F7-7DE4-408C-9941-9815310DFCA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2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3751-5115-4AEF-B01D-E73335A3252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3E1214-D212-4B18-86A1-27688980D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3751-5115-4AEF-B01D-E73335A3252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1214-D212-4B18-86A1-27688980D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3751-5115-4AEF-B01D-E73335A3252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1214-D212-4B18-86A1-27688980D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3751-5115-4AEF-B01D-E73335A3252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3E1214-D212-4B18-86A1-27688980D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3751-5115-4AEF-B01D-E73335A3252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1214-D212-4B18-86A1-27688980DC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3751-5115-4AEF-B01D-E73335A3252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1214-D212-4B18-86A1-27688980D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3751-5115-4AEF-B01D-E73335A3252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A3E1214-D212-4B18-86A1-27688980DC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3751-5115-4AEF-B01D-E73335A3252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1214-D212-4B18-86A1-27688980D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3751-5115-4AEF-B01D-E73335A3252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1214-D212-4B18-86A1-27688980D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3751-5115-4AEF-B01D-E73335A3252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1214-D212-4B18-86A1-27688980D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3751-5115-4AEF-B01D-E73335A3252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1214-D212-4B18-86A1-27688980DC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9D3751-5115-4AEF-B01D-E73335A3252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3E1214-D212-4B18-86A1-27688980DC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51383"/>
            <a:ext cx="842493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" b="0" i="0" u="none" strike="noStrike" baseline="0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sz="700" b="0" i="0" u="none" strike="noStrike" baseline="0" dirty="0">
              <a:latin typeface="Times New Roman"/>
            </a:endParaRPr>
          </a:p>
          <a:p>
            <a:pPr algn="ctr"/>
            <a:r>
              <a:rPr lang="ru-RU" sz="3600" b="1" i="0" u="none" strike="noStrike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«Организация сотрудничества в форме совместной деятельности взрослых и детей в условиях реализации ФГОС дошкольного образования»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5714092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i="0" u="none" strike="noStrike" baseline="0" dirty="0">
              <a:solidFill>
                <a:srgbClr val="002060"/>
              </a:solidFill>
              <a:latin typeface="Times New Roman"/>
            </a:endParaRPr>
          </a:p>
          <a:p>
            <a:r>
              <a:rPr lang="ru-RU" sz="1400" b="1" i="0" u="none" strike="noStrike" baseline="0" dirty="0">
                <a:solidFill>
                  <a:srgbClr val="002060"/>
                </a:solidFill>
                <a:latin typeface="Times New Roman"/>
              </a:rPr>
              <a:t> руководитель Попкова О.М.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0466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заседание РМО работников дошкольного образования МО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Красноуфимский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округ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880" y="623731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03.11.2017 г.</a:t>
            </a:r>
          </a:p>
        </p:txBody>
      </p:sp>
    </p:spTree>
    <p:extLst>
      <p:ext uri="{BB962C8B-B14F-4D97-AF65-F5344CB8AC3E}">
        <p14:creationId xmlns:p14="http://schemas.microsoft.com/office/powerpoint/2010/main" val="993825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A666E0B-6FF2-416F-B567-88B74287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24744"/>
            <a:ext cx="8686800" cy="2636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Организация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совместной деятельности взрослого и ребенка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в современных условиях связана со значительной перестройкой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стиля поведения воспитателя – </a:t>
            </a:r>
            <a:b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позиция «включенного партнера»</a:t>
            </a:r>
            <a:br>
              <a:rPr lang="ru-RU" sz="2400" b="1" dirty="0">
                <a:solidFill>
                  <a:srgbClr val="002060"/>
                </a:solidFill>
                <a:effectLst/>
                <a:latin typeface="Times New Roman"/>
                <a:ea typeface="Calibri"/>
              </a:rPr>
            </a:br>
            <a:endParaRPr lang="ru-RU" sz="4000" dirty="0">
              <a:effectLst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DE74A8-A8A4-4042-8353-845730724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924944"/>
            <a:ext cx="4191000" cy="3399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Партнер-модель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1F2082B-36AE-4154-AF0A-FC543CF06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924944"/>
            <a:ext cx="4343400" cy="3399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Партнер-сотрудник</a:t>
            </a:r>
          </a:p>
        </p:txBody>
      </p:sp>
    </p:spTree>
    <p:extLst>
      <p:ext uri="{BB962C8B-B14F-4D97-AF65-F5344CB8AC3E}">
        <p14:creationId xmlns:p14="http://schemas.microsoft.com/office/powerpoint/2010/main" val="1945792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548680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Стиль отношений человека с другими людьми: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276872"/>
            <a:ext cx="3168352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авторитарный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(превосходство), сопряженный с учительской позицией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2276872"/>
            <a:ext cx="3312368" cy="2448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демократический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(равенство, взаимное уважение)</a:t>
            </a:r>
          </a:p>
        </p:txBody>
      </p:sp>
    </p:spTree>
    <p:extLst>
      <p:ext uri="{BB962C8B-B14F-4D97-AF65-F5344CB8AC3E}">
        <p14:creationId xmlns:p14="http://schemas.microsoft.com/office/powerpoint/2010/main" val="3998253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верх 3"/>
          <p:cNvSpPr/>
          <p:nvPr/>
        </p:nvSpPr>
        <p:spPr>
          <a:xfrm>
            <a:off x="1907704" y="523675"/>
            <a:ext cx="5328592" cy="648072"/>
          </a:xfrm>
          <a:prstGeom prst="ellipseRibbon2">
            <a:avLst>
              <a:gd name="adj1" fmla="val 23516"/>
              <a:gd name="adj2" fmla="val 60400"/>
              <a:gd name="adj3" fmla="val 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060848"/>
            <a:ext cx="3456384" cy="38164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Учитель – это руководитель, регламентатор; он непосредственно не включен в деятельность, а дает задание (объясняет) и контролирует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1988840"/>
            <a:ext cx="3456384" cy="38164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Партнер - всегда равноправный участник дела и как таковой связан с другими взаимным уважением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46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506" y="908720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</a:rPr>
              <a:t>Организация совместной деятельности в партнерской форме может быть выражено девизом: </a:t>
            </a:r>
          </a:p>
          <a:p>
            <a:pPr indent="450215" algn="just">
              <a:spcAft>
                <a:spcPts val="0"/>
              </a:spcAft>
            </a:pPr>
            <a:endParaRPr lang="ru-RU" sz="2800" i="1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indent="450215"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/>
                <a:ea typeface="Calibri"/>
              </a:rPr>
              <a:t>«Мы включены в деятельность,</a:t>
            </a:r>
          </a:p>
          <a:p>
            <a:pPr indent="450215"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/>
                <a:ea typeface="Calibri"/>
              </a:rPr>
              <a:t> не связаны обязательными отношениями, </a:t>
            </a:r>
          </a:p>
          <a:p>
            <a:pPr indent="450215"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/>
                <a:ea typeface="Calibri"/>
              </a:rPr>
              <a:t>а только желанием и обоюдным договором: </a:t>
            </a:r>
          </a:p>
          <a:p>
            <a:pPr indent="450215" algn="ctr"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/>
                <a:ea typeface="Calibri"/>
              </a:rPr>
              <a:t>мы все хотим делать это».</a:t>
            </a:r>
            <a:endParaRPr lang="ru-RU" sz="4000" dirty="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799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42250-A08F-4BAA-AF0E-8A82C986C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Квест-технология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8BD3CE-CDA4-49C2-A0C0-02A959623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98848"/>
            <a:ext cx="8884096" cy="5570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Приключенческая игра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поиски), требующих от игрока решения умственных задач для продвижения по сюжету.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мифологии и литературе понятие «квест» изначально обозначало один из способов построения сюжета — путешествие персонажей к определенной цели через преодоление трудностей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 — компьютерная игра-повествование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герой продвигается по сюжету и взаимодействует с миром посредством применения предметов, общения с другими персонажами и решения логических задач;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 — задание, которое требуется выполнить персонажу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 персонажам) для достижений игровой цели. После выполнения получаете бонусы.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 — интеллектуально-экстремальный вид игр на улицах города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 его пределами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Веб-квест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Web-Quest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 переводе с английского языка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поиск,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паутина, сеть. Дословный перевод: веб-квест = интернет-поиск) – это самостоятельная поисковая деятельность на просторах сети Интернет по одной или нескольким ветвям заранее заготовленного маршрута к определенной цели.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веб-квест – это сайт в сети Интернет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содержит проблемное задание для учащихся с элементами ролевой игры. Для выполнения задания используются как библиотечный фонд, так и информационные ресурсы сети Интернет.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19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94F9C-DF09-4840-8B11-0004282D3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Квест-технология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6D14E-9D6A-4191-86FB-1AAF92C36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4459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Квест</a:t>
            </a:r>
            <a:r>
              <a:rPr lang="ru-RU" sz="2400" dirty="0">
                <a:solidFill>
                  <a:srgbClr val="002060"/>
                </a:solidFill>
              </a:rPr>
              <a:t> - это форма взаимодействия педагога и детей, которая способствует формированию умений решать определенные задачи на основе выбора вариантов, через реализацию определенного сюжета.       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 - Суть в том, что, как правило, есть некая цель, дойти до которой можно только последовательно разгадывая загадки.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Каждая загадка - это ключ к следующей точке и следующей задаче.                           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 - Общая игровая цель известна участникам с самого начала и определяет игровую «легенду», особенности и правила заданий. Независимо от того, заложен элемент соревнования в игру или нет, конечная игровая цель - общая для всех команд.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В каждом квесте для детей обязательно совмещаются элементы обучения и отдыха. Обучение происходит незаметно, ведь при решении поставленных игровых задач можно узнать много нового.</a:t>
            </a:r>
          </a:p>
        </p:txBody>
      </p:sp>
    </p:spTree>
    <p:extLst>
      <p:ext uri="{BB962C8B-B14F-4D97-AF65-F5344CB8AC3E}">
        <p14:creationId xmlns:p14="http://schemas.microsoft.com/office/powerpoint/2010/main" val="1295090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2881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800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00042"/>
            <a:ext cx="657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</p:txBody>
      </p:sp>
      <p:pic>
        <p:nvPicPr>
          <p:cNvPr id="4" name="Picture 1" descr="D:\20.02.2013 Веб-квест Выступление\коллаж\dbdee13c60c9204fee7ec8d256b5f9f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23825"/>
            <a:ext cx="785813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71604" y="428604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Словарь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357298"/>
            <a:ext cx="81256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Квестер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игрок в один из видов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Сценарий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совокупность всех заданий, последовательность решений которых заранее не известна участникам  и определяется в  ходе прохождения уровней игры.</a:t>
            </a:r>
          </a:p>
          <a:p>
            <a:pPr algn="just">
              <a:defRPr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Агент, руководитель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тот, кто дает задание. </a:t>
            </a: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Модератор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(эксперт) - тот, кто контролирует выполнение заданий.</a:t>
            </a:r>
          </a:p>
          <a:p>
            <a:pPr algn="just">
              <a:defRPr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добровольное объединение, зарегистрированное для участия в игре.</a:t>
            </a:r>
          </a:p>
          <a:p>
            <a:pPr algn="just">
              <a:defRPr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этап сценария игры, который состоит из одного или нескольких вопросов.</a:t>
            </a: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Карта, маршрутный лист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карта местности.</a:t>
            </a:r>
          </a:p>
        </p:txBody>
      </p:sp>
    </p:spTree>
    <p:extLst>
      <p:ext uri="{BB962C8B-B14F-4D97-AF65-F5344CB8AC3E}">
        <p14:creationId xmlns:p14="http://schemas.microsoft.com/office/powerpoint/2010/main" val="43529769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312791"/>
            <a:ext cx="6878568" cy="1285884"/>
          </a:xfrm>
          <a:prstGeom prst="rect">
            <a:avLst/>
          </a:prstGeom>
          <a:noFill/>
        </p:spPr>
        <p:txBody>
          <a:bodyPr wrap="none">
            <a:prstTxWarp prst="textWave1">
              <a:avLst>
                <a:gd name="adj1" fmla="val 12500"/>
                <a:gd name="adj2" fmla="val 1023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Поиграем в  </a:t>
            </a:r>
            <a:r>
              <a:rPr lang="ru-RU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квест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5634543"/>
            <a:ext cx="2064952" cy="919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perspectiveRigh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ЧТО?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07172" y="3147025"/>
            <a:ext cx="3177290" cy="11237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perspectiveRigh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зачем?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86475" y="1981480"/>
            <a:ext cx="2263834" cy="919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perspectiveRigh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КАК?</a:t>
            </a:r>
          </a:p>
        </p:txBody>
      </p:sp>
      <p:pic>
        <p:nvPicPr>
          <p:cNvPr id="1026" name="Picture 2" descr="D:\20.02.2013 Веб-квест Выступление\коллаж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0931">
            <a:off x="6843084" y="3967869"/>
            <a:ext cx="1950614" cy="148024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28" name="Picture 4" descr="D:\20.02.2013 Веб-квест Выступление\коллаж\w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1007">
            <a:off x="3818201" y="4766824"/>
            <a:ext cx="1660832" cy="154321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8" name="Picture 4" descr="D:\20.02.2013 Веб-квест Выступление\коллаж\w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1007">
            <a:off x="501223" y="2153621"/>
            <a:ext cx="1660832" cy="154321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54661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09B60-CDE0-4415-8D1E-02513B589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587680" cy="2952328"/>
          </a:xfrm>
        </p:spPr>
        <p:txBody>
          <a:bodyPr>
            <a:normAutofit/>
          </a:bodyPr>
          <a:lstStyle/>
          <a:p>
            <a:pPr algn="ctr"/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квест – игра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«На поиски новых форм совестной деятельности детей и взрослых»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1FE82D03-6BF0-43E3-BE54-A546B2683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3284984"/>
            <a:ext cx="8458200" cy="24985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Создание алгоритма организации совместной деятельности детей и взрослых при реализации разных образовательных областей и на разном дошкольном возрасте.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41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214678" y="571480"/>
            <a:ext cx="5105400" cy="4000528"/>
          </a:xfrm>
        </p:spPr>
        <p:txBody>
          <a:bodyPr/>
          <a:lstStyle/>
          <a:p>
            <a:pPr algn="ctr"/>
            <a:br>
              <a:rPr lang="ru-RU" sz="6000" dirty="0"/>
            </a:br>
            <a:br>
              <a:rPr lang="ru-RU" sz="6000" dirty="0"/>
            </a:br>
            <a:br>
              <a:rPr lang="ru-RU" sz="6000" dirty="0"/>
            </a:br>
            <a:endParaRPr lang="ru-RU" sz="6000" dirty="0"/>
          </a:p>
        </p:txBody>
      </p:sp>
      <p:pic>
        <p:nvPicPr>
          <p:cNvPr id="20" name="Picture 2" descr="C:\Users\Noname\Desktop\tatjana_i_sergej_nikitini_dorogou_dobra.jpg"/>
          <p:cNvPicPr>
            <a:picLocks noChangeAspect="1" noChangeArrowheads="1"/>
          </p:cNvPicPr>
          <p:nvPr/>
        </p:nvPicPr>
        <p:blipFill>
          <a:blip r:embed="rId2"/>
          <a:srcRect l="17472" t="4132" r="13754" b="4132"/>
          <a:stretch>
            <a:fillRect/>
          </a:stretch>
        </p:blipFill>
        <p:spPr bwMode="auto">
          <a:xfrm>
            <a:off x="2195736" y="764704"/>
            <a:ext cx="4643470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4575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980728"/>
            <a:ext cx="6120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Главная цель введения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Федерального государственного образовательного стандарта дошкольного образования (ФГОС ДО)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качества образования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36282"/>
            <a:ext cx="87129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0099"/>
                </a:solidFill>
                <a:latin typeface="Times New Roman"/>
              </a:rPr>
              <a:t>СТРУКТУРА совместной деятельности </a:t>
            </a:r>
            <a:endParaRPr lang="ru-RU" sz="2200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1484784"/>
            <a:ext cx="7200800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" y="563747"/>
            <a:ext cx="3194050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22828" y="1772816"/>
            <a:ext cx="546184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к деятельности – необязательной, непринужденной: «Давайте сегодня… Кто хочет, устраивайтесь поудобнее…» (или: «Я буду… Кто хочет – присоединяйтесь…»)</a:t>
            </a:r>
          </a:p>
          <a:p>
            <a:pPr lvl="0" algn="just"/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МОТИВАЦИЯ 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59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36282"/>
            <a:ext cx="87129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0099"/>
                </a:solidFill>
                <a:latin typeface="Times New Roman"/>
              </a:rPr>
              <a:t>СТРУКТУРА совместной деятельности </a:t>
            </a:r>
            <a:endParaRPr lang="ru-RU" sz="2200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925205"/>
            <a:ext cx="7128792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31839" y="880259"/>
            <a:ext cx="583264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Взрослый, как равноправный участник: </a:t>
            </a:r>
            <a:endParaRPr lang="ru-RU" sz="2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всевозможные способы реализации задачи. </a:t>
            </a:r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исподволь «задает» развивающее содержание (новые задания, способы деятельности и пр.); </a:t>
            </a:r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свою идею или свой результат для детской критики; </a:t>
            </a:r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заинтересованность в результате других; </a:t>
            </a:r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включается во взаимную оценку и интерпретацию действий участников; </a:t>
            </a:r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усиливает интерес ребенка к работе сверстника, поощряет содержательное общение, провоцирует взаимные оценки, обсуждение возникающих проблем. </a:t>
            </a:r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Ромб 1"/>
          <p:cNvSpPr/>
          <p:nvPr/>
        </p:nvSpPr>
        <p:spPr>
          <a:xfrm>
            <a:off x="0" y="358966"/>
            <a:ext cx="3059832" cy="588500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93304" y="2647897"/>
            <a:ext cx="20882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Times New Roman"/>
              </a:rPr>
              <a:t>ХОД  (процесс деятельности) </a:t>
            </a:r>
          </a:p>
          <a:p>
            <a:pPr lvl="0" algn="ctr"/>
            <a:endParaRPr lang="ru-RU" sz="2000" b="1" dirty="0">
              <a:solidFill>
                <a:prstClr val="white"/>
              </a:solidFill>
              <a:latin typeface="Times New Roman"/>
            </a:endParaRPr>
          </a:p>
          <a:p>
            <a:pPr lvl="0" algn="ctr"/>
            <a:r>
              <a:rPr lang="ru-RU" dirty="0">
                <a:solidFill>
                  <a:srgbClr val="002060"/>
                </a:solidFill>
                <a:latin typeface="Times New Roman"/>
              </a:rPr>
              <a:t>(основная часть)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38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36282"/>
            <a:ext cx="87129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0099"/>
                </a:solidFill>
                <a:latin typeface="Times New Roman"/>
              </a:rPr>
              <a:t>СТРУКТУРА совместной деятельности </a:t>
            </a:r>
            <a:endParaRPr lang="ru-RU" sz="2200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925205"/>
            <a:ext cx="7128792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59832" y="1268760"/>
            <a:ext cx="583264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dirty="0">
                <a:solidFill>
                  <a:srgbClr val="000099"/>
                </a:solidFill>
                <a:latin typeface="Times New Roman"/>
              </a:rPr>
              <a:t>«открытый конец»: </a:t>
            </a:r>
          </a:p>
          <a:p>
            <a:pPr lvl="0" algn="just"/>
            <a:endParaRPr lang="ru-RU" sz="2400" dirty="0">
              <a:solidFill>
                <a:srgbClr val="000099"/>
              </a:solidFill>
              <a:latin typeface="Times New Roman"/>
            </a:endParaRPr>
          </a:p>
          <a:p>
            <a:pPr lvl="0" algn="just"/>
            <a:r>
              <a:rPr lang="ru-RU" sz="2200" dirty="0">
                <a:solidFill>
                  <a:srgbClr val="000099"/>
                </a:solidFill>
                <a:latin typeface="Arial"/>
              </a:rPr>
              <a:t>• </a:t>
            </a:r>
            <a:r>
              <a:rPr lang="ru-RU" sz="2200" b="1" dirty="0">
                <a:solidFill>
                  <a:srgbClr val="000099"/>
                </a:solidFill>
                <a:latin typeface="Times New Roman"/>
              </a:rPr>
              <a:t>каждый ребенок работает в своем темпе и решает сам, закончил он или нет исследование, работу. </a:t>
            </a:r>
          </a:p>
          <a:p>
            <a:pPr lvl="0" algn="just"/>
            <a:endParaRPr lang="ru-RU" sz="2200" b="1" dirty="0">
              <a:solidFill>
                <a:srgbClr val="000099"/>
              </a:solidFill>
              <a:latin typeface="Times New Roman"/>
            </a:endParaRPr>
          </a:p>
          <a:p>
            <a:pPr lvl="0" algn="just"/>
            <a:endParaRPr lang="ru-RU" sz="2200" b="1" dirty="0">
              <a:solidFill>
                <a:srgbClr val="000099"/>
              </a:solidFill>
              <a:latin typeface="Times New Roman"/>
            </a:endParaRPr>
          </a:p>
          <a:p>
            <a:pPr lvl="0" algn="just"/>
            <a:r>
              <a:rPr lang="ru-RU" sz="2200" b="1" dirty="0">
                <a:solidFill>
                  <a:srgbClr val="000099"/>
                </a:solidFill>
                <a:latin typeface="Times New Roman"/>
              </a:rPr>
              <a:t>Оценка взрослым действий детей может быть дана лишь косвенно, как сопоставление результата с целью ребенка: что хотел сделать – что получилось. </a:t>
            </a:r>
            <a:endParaRPr lang="ru-RU" sz="2200" dirty="0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2" name="Ромб 1"/>
          <p:cNvSpPr/>
          <p:nvPr/>
        </p:nvSpPr>
        <p:spPr>
          <a:xfrm>
            <a:off x="0" y="358966"/>
            <a:ext cx="3059832" cy="588500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93304" y="2492896"/>
            <a:ext cx="20882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/>
              </a:rPr>
              <a:t>ОКОНЧАНИЕ </a:t>
            </a:r>
          </a:p>
          <a:p>
            <a:pPr lvl="0" algn="ctr"/>
            <a:r>
              <a:rPr lang="ru-RU" dirty="0">
                <a:solidFill>
                  <a:srgbClr val="000099"/>
                </a:solidFill>
                <a:latin typeface="Times New Roman"/>
              </a:rPr>
              <a:t>(заключительная этап деятельности) 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83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тезисы организации партнерской деятельности взрослого с детьми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по Коротковой Н.А. )</a:t>
            </a:r>
          </a:p>
          <a:p>
            <a:pPr indent="342900" algn="just"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571500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включенность взрослого в деятельность наравне с детьми;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571500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добровольное присоединение детей к деятельности (без психологического и дисциплинарного принуждения);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571500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свободное общение и перемещение детей во время непосредственно образовательной деятельности (при соответствующей организации пространства);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571500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открытый временной конец непосредственно образовательной деятельности (каждый работает в своем темпе)</a:t>
            </a:r>
            <a:endParaRPr lang="ru-RU" sz="2400" dirty="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5126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51344"/>
            <a:ext cx="7776864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обстановке, ориентированной на ребенка</a:t>
            </a: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дети: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•  делают выбор;</a:t>
            </a:r>
            <a:b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•  активно играют;</a:t>
            </a:r>
            <a:b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•  используют материалы, которым можно найти более чем одно применение;</a:t>
            </a:r>
            <a:b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•   работают все вместе и заботятся друг о друге;</a:t>
            </a:r>
            <a:b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•   отвечают за свои поступки.</a:t>
            </a:r>
            <a:b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98153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270" y="173831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Как продемонстрировать детям свое уважение</a:t>
            </a:r>
            <a:endParaRPr lang="ru-RU" sz="24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7882" y="786106"/>
            <a:ext cx="6909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• 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Всегда называйте детей по имени.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6686" y="1231027"/>
            <a:ext cx="7704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• Говорите индивидуально с каждым ребенком так часто, как это только возможно.</a:t>
            </a:r>
            <a:b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0800" y="199094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• </a:t>
            </a:r>
            <a:r>
              <a:rPr kumimoji="0" lang="ru-RU" altLang="ru-RU" sz="2400" b="0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 разговоре находитесь на одном уровне с ребенком: опускайтесь на корточки или садитесь на низкий стул.</a:t>
            </a:r>
            <a:endParaRPr kumimoji="0" lang="ru-RU" sz="1800" b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8334" y="2821941"/>
            <a:ext cx="7693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• 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Слушайте, что говорит вам ребенок, и отвечайте ему.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7882" y="3230997"/>
            <a:ext cx="7662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Если вы пообещали детям, что вы что-то сделаете для них позднее, не забудьте сделать это.</a:t>
            </a:r>
            <a:endParaRPr lang="ru-RU" sz="24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5002" y="4021349"/>
            <a:ext cx="7627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Выражайте искреннее восхищение результатами работы детей.</a:t>
            </a:r>
            <a:endParaRPr lang="ru-RU" sz="24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9216" y="4852346"/>
            <a:ext cx="7662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Дайте детям возможность рассказывать другим о своей работе и своих интересах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7816" y="5683343"/>
            <a:ext cx="7637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• Используйте идеи и предложения детей и благодарите их за помощь.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628800"/>
            <a:ext cx="7092280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Свободное размещение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максимально приближенная ситуация «круглого стола».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028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должна быть: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628800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содержательно-насыщенной;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трансформируемой;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полифункциональной;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вариативной;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доступной;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безопасной.</a:t>
            </a:r>
            <a:endParaRPr lang="ru-RU" sz="28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педагог становится партнером ребенка меняются:</a:t>
            </a: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899592" y="1556792"/>
            <a:ext cx="734481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стиль поведения взрослого (от административно-регламентирующего к непринужденно-доверительному);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рабочее пространство, на котором разворачивается совместная работа (от отдельного места за «учительским» столом к месту за общим столом рядом с детьми);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отношение педагога к выполнению общей работы: от общего руководства к участию в выполнении определенной части работы и т.п.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916832"/>
            <a:ext cx="61926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Л.С. Выготский «…процессы воспитания и обучения не сами по себе непосредственно развивают ребенка, а лишь тогда, когда они имеют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деятельностные формы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обладают соответствующим содержанием</a:t>
            </a:r>
            <a:r>
              <a:rPr kumimoji="0" lang="ru-RU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…»</a:t>
            </a:r>
            <a:b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907257" cy="263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33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3968" y="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8680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полноценного проживания ребенком всех этапов дошкольного детства, амплификации (обогащения) детского развития; 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создания благоприятной социальной ситуации развития каждого ребёнка в соответствии с его возрастными и индивидуальными особенностями и склонностями; 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содействия и сотрудничества детей и взрослых в процессе развития детей и их взаимодействия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людьми, культурой и окружающим миром; 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формирования познавательных интересов и познавательных действий ребёнка через его включение в различные виды деятельности …</a:t>
            </a:r>
          </a:p>
          <a:p>
            <a:pPr algn="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(пункт 1.4. ФГОС ДО)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608" y="202936"/>
            <a:ext cx="885698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детей дошкольного возраста (3 года - 8 лет)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характерен ряд видов деятельности, таких как :</a:t>
            </a:r>
            <a:b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игровая,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включая сюжетно-ролевую игру, игру с правилами и другие виды игры,</a:t>
            </a:r>
            <a:b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коммуникативная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(общение и взаимодействие со взрослыми и сверстниками),</a:t>
            </a:r>
            <a:b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познавательно-исследовательская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(исследования объектов окружающего мира и экспериментирования с ними), </a:t>
            </a:r>
            <a:b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восприятие художественной литературы и фольклора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b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самообслуживание и элементарный бытовой труд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(в помещении и на улице),</a:t>
            </a:r>
            <a:b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конструирование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из разного материала, включая конструкторы, модули, бумагу, природный и иной материал, </a:t>
            </a:r>
            <a:b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изобразительная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(рисование, лепка, аппликация), </a:t>
            </a:r>
            <a:b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музыкальная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(восприятие и понимание смысла музыкальных произведений, пение, музыкально-ритмические движения, игры на детских музыкальных инструментах)),</a:t>
            </a:r>
            <a:b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двигательная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(овладение основными движениями) формы активности </a:t>
            </a:r>
            <a:b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ребенка.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04412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Эффективными методами, формами, приемами, технологиями по развитию совместной партнерской деятельности являются</a:t>
            </a: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971600" y="1556792"/>
            <a:ext cx="33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	Групповой сбор: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467544" y="2204864"/>
            <a:ext cx="8244408" cy="324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часть ежедневного распорядка, проводимая в определенное время, в специально оборудованном месте, когда дети и взрослые обмениваются информацией, обсуждают проблемы, планируют индивидуальную и совместную деятельность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3" grpId="0"/>
      <p:bldP spid="8499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323528" y="-28576"/>
            <a:ext cx="849694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группового сбора: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доброжелательных отношений между детьми, создание атмосферы поддержки и сотрудничества между детьми и взрослыми, создание общего положительного эмоционального фона, ощущения психологического комфорта;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обмен информацией о прошедших или предстоящих событиях, выявление детских интересов;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мотивации к предстоящей деятельности;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представление информации о материалах в центрах активности на текущий день и планирование деятельности в центрах;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Осуществление выбора деятельности на основе собственных интересов и потребностей.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Эффективными методами, формами, приемами, технологиями по развитию совместной партнерской деятельности являются</a:t>
            </a: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611560" y="2492896"/>
            <a:ext cx="4848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	Проектная деятельность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587714" y="3686255"/>
            <a:ext cx="75239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	Создание игровых проблемных ситуаций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9" grpId="0"/>
      <p:bldP spid="8397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280" y="30591"/>
            <a:ext cx="84969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Эффективными методами, формами, приемами, технологиями по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совместной партнерской деятельности являются</a:t>
            </a:r>
          </a:p>
        </p:txBody>
      </p:sp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895203" y="1238694"/>
            <a:ext cx="37128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	«Забавный час»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604" y="2286164"/>
            <a:ext cx="88918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воспитание у детей самостоятельности и ответственности за свои поступки;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обучение ориентировки в пространстве;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воспитание дружеских отношений между детьми различного возраста, уважительное отношение к окружающим;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способствовать проявлению инициативы в заботе об окружающих, с благодарностью относиться к помощи и знакам внимания;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развитие умения планировать свои действия и оценивать их результаты;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закрепление умений детей вежливо выражать свою просьбу, благодарить за оказанную услугу;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развитие стремлений детей выражать свое отношение к окружающему, самостоятельно находить для этого различные речевые средства;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обучение детей приёмам решения спорных вопросов и улаживания конфликтов;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поощрение попыток ребенка осознано делиться с педагогом и другими детьми разнообразным впечатлениям;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приобретение собственного жизненного опыта (смысловые образования) переживания необходимые для самоопределения и саморегуляции.</a:t>
            </a:r>
            <a:endParaRPr lang="ru-RU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9168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5" grpId="0"/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СЕМИНАР 14.09.16. СОВМЕСТНАЯ ДЕЯТЕЛЬНОСТЬ\i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548681"/>
            <a:ext cx="1872208" cy="1800200"/>
          </a:xfrm>
          <a:prstGeom prst="ellipse">
            <a:avLst/>
          </a:prstGeom>
          <a:ln w="63500" cap="rnd">
            <a:solidFill>
              <a:srgbClr val="FF99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Овал 2"/>
          <p:cNvSpPr/>
          <p:nvPr/>
        </p:nvSpPr>
        <p:spPr>
          <a:xfrm>
            <a:off x="3275856" y="2564904"/>
            <a:ext cx="2808312" cy="14401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Забавный час</a:t>
            </a:r>
          </a:p>
        </p:txBody>
      </p:sp>
      <p:pic>
        <p:nvPicPr>
          <p:cNvPr id="4" name="Рисунок 3" descr="F:\СЕМИНАР 14.09.16. СОВМЕСТНАЯ ДЕЯТЕЛЬНОСТЬ\14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25143"/>
            <a:ext cx="2016224" cy="18852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F:\СЕМИНАР 14.09.16. СОВМЕСТНАЯ ДЕЯТЕЛЬНОСТЬ\img1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4664"/>
            <a:ext cx="1794440" cy="1905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F:\СЕМИНАР 14.09.16. СОВМЕСТНАЯ ДЕЯТЕЛЬНОСТЬ\img13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664"/>
            <a:ext cx="2087741" cy="1966014"/>
          </a:xfrm>
          <a:prstGeom prst="ellipse">
            <a:avLst/>
          </a:prstGeom>
          <a:ln w="9525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827584" y="4725144"/>
            <a:ext cx="1865387" cy="1885203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C:\Users\User\Desktop\акварелька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1800200" cy="1872208"/>
          </a:xfrm>
          <a:prstGeom prst="ellipse">
            <a:avLst/>
          </a:prstGeom>
          <a:ln w="127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http://fotodomiks.ru/photo/3c/3cb0d5b7357a113844ec270b19e6568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97152"/>
            <a:ext cx="2016224" cy="1844824"/>
          </a:xfrm>
          <a:prstGeom prst="ellipse">
            <a:avLst/>
          </a:prstGeom>
          <a:ln w="76200" cap="rnd">
            <a:solidFill>
              <a:srgbClr val="FB800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3025" y="2492896"/>
            <a:ext cx="2358943" cy="2137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s://im0-tub-ru.yandex.net/i?id=e71887abf11043863569b849923c6051&amp;n=33&amp;h=215&amp;w=24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4904"/>
            <a:ext cx="1944216" cy="18002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76840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СЕМИНАР 14.09.16. СОВМЕСТНАЯ ДЕЯТЕЛЬНОСТЬ\фото к забавному часу\IMG_54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197" y="274115"/>
            <a:ext cx="47627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СЕМИНАР 14.09.16. СОВМЕСТНАЯ ДЕЯТЕЛЬНОСТЬ\фото к забавному часу\IMG_54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9271" y="3518520"/>
            <a:ext cx="4758174" cy="295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113" y="236547"/>
            <a:ext cx="84118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600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kumimoji="0" lang="ru-RU" alt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ризнаки</a:t>
            </a:r>
            <a:r>
              <a:rPr kumimoji="0" lang="ru-RU" altLang="ru-RU" sz="3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alt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совместной деятельности взрослых и детей 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653136"/>
            <a:ext cx="78488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(сотрудничество взрослого и детей, возможность свободного размещения, перемещения и общения детей).</a:t>
            </a:r>
            <a:br>
              <a:rPr lang="ru-RU" altLang="ru-RU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824" y="1748715"/>
            <a:ext cx="8272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партнерской позиции взрослого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564904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7637" y="3736964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партнерской формы организации</a:t>
            </a:r>
            <a: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совместной деятельности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090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64704"/>
            <a:ext cx="6984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Главная особенность организации образовательной деятельности в ДОУ на современном этапе – это уход от учебной деятельности ( занятий), повышение статуса игры, как основного вида деятельности детей дошкольного возраста; включение в деятельность эффективных форм работы с детьми.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708920"/>
            <a:ext cx="7704856" cy="92333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1305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611560" y="2029490"/>
            <a:ext cx="81003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совместная (партнерская) деятельность взрослого с детьми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свободная самостоятельная деятельность детей в развивающей предметно-пространственной среде ДОУ.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476672"/>
            <a:ext cx="5476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деятельность: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совместной деятельности взрослого с детьми:</a:t>
            </a: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755576" y="1844824"/>
            <a:ext cx="79928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общих познавательных способностей 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инициативности детей во всех сферах деятельности;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развитие, способности к планированию собственной деятельности и произвольному усилию, направленному на достижение результата.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971600" y="1628800"/>
            <a:ext cx="7344816" cy="295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оптимальной формой организации сотрудничества является совместная партнерская деятельность</a:t>
            </a:r>
          </a:p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взрослого и ребенка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79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611560" y="1124744"/>
            <a:ext cx="80648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Сотрудничество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это совместная деятельность, участие в каком-либо общем деле, в результате которой все стороны получают ту или иную выгоду. Это форма взаимодействия педагога и детей, в котором совместно ставится и решается проблема, умственная задача.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67544" y="157863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«сотрудничество»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539552" y="3429000"/>
            <a:ext cx="82089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Сотрудничество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общение «на равных», где никому не принадлежит привилегия указывать, контролировать, оценивать. Результатом взаимодействия являются определенные взаимоотношения, зависящие от отношений людей, от положения взаимодействующих. При этом если взаимодействие осуществляется в условиях открытости обеих сторон, когда не ущемляется ничья свобода, оно служит проявлению истинных отношений.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32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«совместная деятельность взрослого и детей» </a:t>
            </a:r>
            <a:endParaRPr lang="ru-RU" sz="2800" dirty="0"/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331640" y="1772816"/>
            <a:ext cx="6732240" cy="390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Совместная деятельность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основная модель организации образовательной деятельности детей дошкольного возраста; деятельность двух и более участников образовательной деятельности (взрослых и детей) по решению образовательных задач на одном пространстве и в одно и то же время.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81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916832"/>
            <a:ext cx="61926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Л.С.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Выготский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«…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партнерская деятельность взрослого с детьми задействует двойную мотивацию ребенка: с одной стороны, стремление быть со взрослым, подражать ему, сотрудничать с ним, с другой – делать то, что интересно.</a:t>
            </a:r>
            <a:r>
              <a:rPr kumimoji="0" lang="ru-RU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b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907257" cy="263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331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1384</TotalTime>
  <Words>1506</Words>
  <Application>Microsoft Office PowerPoint</Application>
  <PresentationFormat>Экран (4:3)</PresentationFormat>
  <Paragraphs>182</Paragraphs>
  <Slides>39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9" baseType="lpstr">
      <vt:lpstr>Arial</vt:lpstr>
      <vt:lpstr>Calibri</vt:lpstr>
      <vt:lpstr>Franklin Gothic Book</vt:lpstr>
      <vt:lpstr>Franklin Gothic Medium</vt:lpstr>
      <vt:lpstr>Georgia</vt:lpstr>
      <vt:lpstr>Monotype Corsiva</vt:lpstr>
      <vt:lpstr>Symbol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совместной деятельности взрослого и ребенка в современных условиях связана со значительной перестройкой стиля поведения воспитателя –   позиция «включенного партнера» </vt:lpstr>
      <vt:lpstr>Презентация PowerPoint</vt:lpstr>
      <vt:lpstr>Презентация PowerPoint</vt:lpstr>
      <vt:lpstr>Презентация PowerPoint</vt:lpstr>
      <vt:lpstr>Квест-технология</vt:lpstr>
      <vt:lpstr>Квест-технология</vt:lpstr>
      <vt:lpstr>Презентация PowerPoint</vt:lpstr>
      <vt:lpstr>Презентация PowerPoint</vt:lpstr>
      <vt:lpstr> квест – игра  «На поиски новых форм совестной деятельности детей и взрослых»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Мама</cp:lastModifiedBy>
  <cp:revision>130</cp:revision>
  <dcterms:created xsi:type="dcterms:W3CDTF">2015-02-02T09:55:11Z</dcterms:created>
  <dcterms:modified xsi:type="dcterms:W3CDTF">2017-11-02T17:49:16Z</dcterms:modified>
</cp:coreProperties>
</file>