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340" r:id="rId4"/>
    <p:sldId id="381" r:id="rId5"/>
    <p:sldId id="397" r:id="rId6"/>
    <p:sldId id="398" r:id="rId7"/>
    <p:sldId id="365" r:id="rId8"/>
    <p:sldId id="406" r:id="rId9"/>
    <p:sldId id="412" r:id="rId10"/>
    <p:sldId id="413" r:id="rId11"/>
    <p:sldId id="414" r:id="rId12"/>
    <p:sldId id="415" r:id="rId13"/>
    <p:sldId id="416" r:id="rId14"/>
    <p:sldId id="427" r:id="rId15"/>
    <p:sldId id="420" r:id="rId16"/>
    <p:sldId id="421" r:id="rId17"/>
    <p:sldId id="422" r:id="rId18"/>
    <p:sldId id="423" r:id="rId19"/>
    <p:sldId id="426" r:id="rId20"/>
    <p:sldId id="425" r:id="rId21"/>
    <p:sldId id="424" r:id="rId22"/>
  </p:sldIdLst>
  <p:sldSz cx="9144000" cy="6858000" type="screen4x3"/>
  <p:notesSz cx="6832600" cy="9963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5417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60793" cy="499887"/>
          </a:xfrm>
          <a:prstGeom prst="rect">
            <a:avLst/>
          </a:prstGeom>
        </p:spPr>
        <p:txBody>
          <a:bodyPr vert="horz" lIns="91819" tIns="45909" rIns="91819" bIns="459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0226" y="2"/>
            <a:ext cx="2960793" cy="499887"/>
          </a:xfrm>
          <a:prstGeom prst="rect">
            <a:avLst/>
          </a:prstGeom>
        </p:spPr>
        <p:txBody>
          <a:bodyPr vert="horz" lIns="91819" tIns="45909" rIns="91819" bIns="45909" rtlCol="0"/>
          <a:lstStyle>
            <a:lvl1pPr algn="r">
              <a:defRPr sz="1200"/>
            </a:lvl1pPr>
          </a:lstStyle>
          <a:p>
            <a:fld id="{132DB4FC-7EB2-4DA7-8113-1DEC9F4EBADA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63265"/>
            <a:ext cx="2960793" cy="499886"/>
          </a:xfrm>
          <a:prstGeom prst="rect">
            <a:avLst/>
          </a:prstGeom>
        </p:spPr>
        <p:txBody>
          <a:bodyPr vert="horz" lIns="91819" tIns="45909" rIns="91819" bIns="459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0226" y="9463265"/>
            <a:ext cx="2960793" cy="499886"/>
          </a:xfrm>
          <a:prstGeom prst="rect">
            <a:avLst/>
          </a:prstGeom>
        </p:spPr>
        <p:txBody>
          <a:bodyPr vert="horz" lIns="91819" tIns="45909" rIns="91819" bIns="45909" rtlCol="0" anchor="b"/>
          <a:lstStyle>
            <a:lvl1pPr algn="r">
              <a:defRPr sz="1200"/>
            </a:lvl1pPr>
          </a:lstStyle>
          <a:p>
            <a:fld id="{C3A0E736-59AD-4A4C-A328-EB2033F6F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14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0793" cy="498158"/>
          </a:xfrm>
          <a:prstGeom prst="rect">
            <a:avLst/>
          </a:prstGeom>
        </p:spPr>
        <p:txBody>
          <a:bodyPr vert="horz" lIns="91819" tIns="45909" rIns="91819" bIns="459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8158"/>
          </a:xfrm>
          <a:prstGeom prst="rect">
            <a:avLst/>
          </a:prstGeom>
        </p:spPr>
        <p:txBody>
          <a:bodyPr vert="horz" lIns="91819" tIns="45909" rIns="91819" bIns="45909" rtlCol="0"/>
          <a:lstStyle>
            <a:lvl1pPr algn="r">
              <a:defRPr sz="1200"/>
            </a:lvl1pPr>
          </a:lstStyle>
          <a:p>
            <a:fld id="{E5A1B5E2-0A62-4BA4-8E99-16024272BCD6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84750" cy="373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09" rIns="91819" bIns="459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260" y="4732497"/>
            <a:ext cx="5466080" cy="4483418"/>
          </a:xfrm>
          <a:prstGeom prst="rect">
            <a:avLst/>
          </a:prstGeom>
        </p:spPr>
        <p:txBody>
          <a:bodyPr vert="horz" lIns="91819" tIns="45909" rIns="91819" bIns="459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63264"/>
            <a:ext cx="2960793" cy="498158"/>
          </a:xfrm>
          <a:prstGeom prst="rect">
            <a:avLst/>
          </a:prstGeom>
        </p:spPr>
        <p:txBody>
          <a:bodyPr vert="horz" lIns="91819" tIns="45909" rIns="91819" bIns="459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226" y="9463264"/>
            <a:ext cx="2960793" cy="498158"/>
          </a:xfrm>
          <a:prstGeom prst="rect">
            <a:avLst/>
          </a:prstGeom>
        </p:spPr>
        <p:txBody>
          <a:bodyPr vert="horz" lIns="91819" tIns="45909" rIns="91819" bIns="45909" rtlCol="0" anchor="b"/>
          <a:lstStyle>
            <a:lvl1pPr algn="r">
              <a:defRPr sz="1200"/>
            </a:lvl1pPr>
          </a:lstStyle>
          <a:p>
            <a:fld id="{5E1E1D34-0209-4FD7-9031-D98F4E687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1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5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68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68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83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61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42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91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242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29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4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В 2013/14 учебном году работа районного методического объединения шла по следующим направлениям: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57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Информационно-аналитическая деятельность</a:t>
            </a:r>
            <a:r>
              <a:rPr lang="ru-RU" baseline="0" dirty="0" smtClean="0"/>
              <a:t> включала в себя:</a:t>
            </a:r>
          </a:p>
          <a:p>
            <a:pPr marL="229546" lvl="4" indent="-229546" defTabSz="918181">
              <a:buFontTx/>
              <a:buAutoNum type="arabicPeriod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банка данных о педагогических работниках ДОО (образование, аттестация, стаж , курсовая переподготовка)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Анкетирование педагогов  ДОО с целью выявления проблемных вопросов, требующих разрешения на заседаниях КМО: «Знаем ли мы ФГОС ДО», «Мои возможности и затруднения», «Итоги деятельности КМО»;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74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Создание банка данных о темах по самообразованию, с целью выявления проблем по самообразованию педагогов ДОО (как оказалось их анализа тем недостаточно уделяется внимание педагогов таким направлениям как «Взаимодействие с семьями воспитанников», );</a:t>
            </a:r>
          </a:p>
          <a:p>
            <a:r>
              <a:rPr lang="ru-RU" dirty="0" smtClean="0"/>
              <a:t>3. Обеспечение педагогических работников необходимой информацией об изменениях в нормативной базе, новинках методической и научно-методической литературы; </a:t>
            </a:r>
          </a:p>
          <a:p>
            <a:r>
              <a:rPr lang="ru-RU" dirty="0" smtClean="0"/>
              <a:t>4. Об основных направлениях  работы по введению ФГОС ДО на основе рекомендаций и материала, полученных  на заседаниях как РМО, так и заседаниях КМО.</a:t>
            </a:r>
          </a:p>
          <a:p>
            <a:r>
              <a:rPr lang="ru-RU" dirty="0" smtClean="0"/>
              <a:t> Изучение основных положений актуальных нормативно-правовых документов позволило не только повысить уровень профессионально – правовой компетентности педагогов, обеспечить грамотный подход к решению вопросов организации образовательного процесса в условиях модернизации образования, но и подготовить базу для достаточно грамотного оформления  этих рабочих документов, которую на данный момент все ДОО приводят в соответствие  с законодательством, и скорректированные документы будут представлены к приемке ДОО к новому учебному году.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20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86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86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86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86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81">
              <a:defRPr/>
            </a:pPr>
            <a:r>
              <a:rPr lang="ru-RU" dirty="0" smtClean="0"/>
              <a:t>За последние  годы появились значимые нормативные документы, определяющие новые приоритеты развития дошкольного образования:  с 1 сентября 2013 года вступил в действие  Федеральный Закон «Об образовании в РФ», введен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 СанПиН 2.4.1.30.49-13, Приказ </a:t>
            </a:r>
            <a:r>
              <a:rPr lang="ru-RU" dirty="0" err="1" smtClean="0"/>
              <a:t>МОиН</a:t>
            </a:r>
            <a:r>
              <a:rPr lang="ru-RU" dirty="0" smtClean="0"/>
              <a:t> РФ от 17.10.2013 г. № 1155 «Об утверждении Федерального государственного образовательного стандарта дошкольного образования», Комментарии к ФГОС дошкольного образования от 28 февраля 2014 г. № 08-249.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1D34-0209-4FD7-9031-D98F4E68761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8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EA6D-1447-43FF-BE28-6A76068C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4FD0AB-7B38-418B-B42C-17693237F78D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895707-E28C-483E-93F1-EF1E9FA1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7859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Отчет о работе КМО работников дошкольного образования </a:t>
            </a:r>
            <a:br>
              <a:rPr lang="ru-RU" sz="2800" b="1" dirty="0" smtClean="0"/>
            </a:br>
            <a:r>
              <a:rPr lang="ru-RU" sz="2800" b="1" dirty="0" smtClean="0"/>
              <a:t>за 2017-2018 учебный год</a:t>
            </a:r>
            <a:br>
              <a:rPr lang="ru-RU" sz="2800" b="1" dirty="0" smtClean="0"/>
            </a:br>
            <a:endParaRPr lang="ru-RU" sz="2800" b="1" i="1" dirty="0"/>
          </a:p>
        </p:txBody>
      </p:sp>
      <p:pic>
        <p:nvPicPr>
          <p:cNvPr id="3" name="Picture 2" descr="C:\Users\1\AppData\Local\Temp\Rar$DI03.930\20180131_105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97" y="2643182"/>
            <a:ext cx="623369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895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Кустовое методическое объединение №2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Тема 1-го заседания : «Презентация лучших  развивающих пособий по познавательному развитию детей дошкольного возраста своими руками» (МБДОУ «Приданниковский детский сад № 5»)</a:t>
            </a:r>
          </a:p>
        </p:txBody>
      </p:sp>
      <p:pic>
        <p:nvPicPr>
          <p:cNvPr id="48130" name="Picture 2" descr="G:\КМО\16.03.2018г, Приданниково\IMG_3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8774" y="2921568"/>
            <a:ext cx="3942068" cy="29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G:\КМО\16.03.2018г, Приданниково\IMG_3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93202"/>
            <a:ext cx="3952759" cy="296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84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895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Районное методическое объединение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«Презентация лучших  развивающих пособий по познавательному развитию детей дошкольного возраста своими руками» (МБДОУ «Приданниковский детский сад № 5»)</a:t>
            </a:r>
          </a:p>
        </p:txBody>
      </p:sp>
      <p:pic>
        <p:nvPicPr>
          <p:cNvPr id="49154" name="Picture 2" descr="G:\Сохранка с компа\Куталова Н.В\Старший воспитатель\РМО\30.03.2018г, Приданниково\Фото\IMG_8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629096" cy="30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 descr="G:\Сохранка с компа\Куталова Н.В\Старший воспитатель\РМО\30.03.2018г, Приданниково\Фото\IMG_8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71810"/>
            <a:ext cx="4700534" cy="313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84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26" y="3749108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895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Районное методическое объединение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«Презентация лучших  развивающих пособий по познавательному развитию детей дошкольного возраста своими руками» (МБДОУ «Приданниковский детский сад № 5»)</a:t>
            </a:r>
          </a:p>
        </p:txBody>
      </p:sp>
      <p:pic>
        <p:nvPicPr>
          <p:cNvPr id="50178" name="Picture 2" descr="G:\Сохранка с компа\Куталова Н.В\Старший воспитатель\РМО\30.03.2018г, Приданниково\Фото\IMG_8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28730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1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84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895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Кустовое методическое объединение № 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Тема 2го заседания: «Процедура прохождения аттестации на первую квалификационную категорию», Куталова Н.В., старший воспитатель, Медведева Л.А., воспитатель (МБДОУ «Приданниковский детский сад № 5»)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14" y="3171513"/>
            <a:ext cx="4050210" cy="270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211960" cy="280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043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895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Кустовое методическое объединение № 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Тема </a:t>
            </a:r>
            <a:r>
              <a:rPr lang="ru-RU" b="1" dirty="0" smtClean="0"/>
              <a:t>3го </a:t>
            </a:r>
            <a:r>
              <a:rPr lang="ru-RU" b="1" dirty="0" smtClean="0"/>
              <a:t>заседания: </a:t>
            </a:r>
            <a:r>
              <a:rPr lang="ru-RU" b="1" dirty="0" smtClean="0"/>
              <a:t>«</a:t>
            </a:r>
            <a:r>
              <a:rPr lang="ru-RU" b="1" dirty="0" smtClean="0"/>
              <a:t>Внутренняя </a:t>
            </a:r>
            <a:r>
              <a:rPr lang="ru-RU" b="1" dirty="0" smtClean="0"/>
              <a:t>система оценки качества дошкольного </a:t>
            </a:r>
            <a:r>
              <a:rPr lang="ru-RU" b="1" dirty="0" smtClean="0"/>
              <a:t>образования</a:t>
            </a:r>
            <a:r>
              <a:rPr lang="ru-RU" b="1" dirty="0" smtClean="0"/>
              <a:t>» (</a:t>
            </a:r>
            <a:r>
              <a:rPr lang="ru-RU" b="1" dirty="0" smtClean="0"/>
              <a:t>МБДОУ «Приданниковский детский сад № 5»)</a:t>
            </a:r>
          </a:p>
        </p:txBody>
      </p:sp>
      <p:pic>
        <p:nvPicPr>
          <p:cNvPr id="1026" name="Picture 2" descr="G:\Консультации педагогов\31.01.2018г, экологич. воспитание\IMG-20180131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69903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Консультации педагогов\Консультация Митькиной Н.А. по дыхательной гимнастике\IMG_20161109_143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643182"/>
            <a:ext cx="2686004" cy="35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043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472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опыта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6761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Муниципальный этап Всероссийского конкурса</a:t>
            </a:r>
          </a:p>
          <a:p>
            <a:pPr algn="ctr"/>
            <a:r>
              <a:rPr lang="ru-RU" sz="2400" b="1" dirty="0" smtClean="0"/>
              <a:t> «Воспитатель года России в 2017 году»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733256"/>
            <a:ext cx="792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место – Терина Е.В., воспитатель, 3 место – Иванова Л.И., </a:t>
            </a:r>
          </a:p>
          <a:p>
            <a:pPr algn="ctr"/>
            <a:r>
              <a:rPr lang="ru-RU" dirty="0" smtClean="0"/>
              <a:t>участие – Николаева Е.Н.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70" y="2780928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17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472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опыта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6641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Территориальная педагогическая конференция работников ДОО «Современный дошкольник и педагог: стратегии развития и взаимодействия на качественно новом уровне»</a:t>
            </a:r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388" y="3857628"/>
            <a:ext cx="231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Сертификаты участников</a:t>
            </a:r>
            <a:endParaRPr lang="ru-RU" b="1" dirty="0"/>
          </a:p>
        </p:txBody>
      </p:sp>
      <p:pic>
        <p:nvPicPr>
          <p:cNvPr id="2050" name="Picture 2" descr="C:\Users\user\Desktop\фото с конференции\IMG_20171109_151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с конференции\IMG_20171109_151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643182"/>
            <a:ext cx="2643206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864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472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опыта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6641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Территориальная </a:t>
            </a:r>
            <a:r>
              <a:rPr lang="ru-RU" sz="2000" b="1" dirty="0" smtClean="0"/>
              <a:t>научно – практическая конференция «Пространство дошкольного детства: </a:t>
            </a:r>
          </a:p>
          <a:p>
            <a:pPr algn="ctr"/>
            <a:r>
              <a:rPr lang="ru-RU" sz="2000" b="1" dirty="0" smtClean="0"/>
              <a:t>современность и будущее»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733256"/>
            <a:ext cx="792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Приняли участие: заочно (публикация тезисов) – 6 педагогов, очно – 8 педагогов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6" y="266429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43" y="2790310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96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3419872" cy="227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472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опыта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6641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Муниципальный конкурс методической продукции</a:t>
            </a:r>
          </a:p>
          <a:p>
            <a:pPr algn="ctr"/>
            <a:r>
              <a:rPr lang="ru-RU" sz="2000" b="1" dirty="0" smtClean="0"/>
              <a:t> (игр дорожной безопасности)</a:t>
            </a:r>
          </a:p>
          <a:p>
            <a:pPr algn="ctr"/>
            <a:r>
              <a:rPr lang="ru-RU" sz="2000" b="1" dirty="0" smtClean="0"/>
              <a:t> «Безопасный Новый год»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166" y="4746677"/>
            <a:ext cx="4736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место – Николаева Е.Н., Мячева Е.А., Лаврова М.Е., 2 место – Вавилина А.Е., </a:t>
            </a:r>
            <a:r>
              <a:rPr lang="ru-RU" dirty="0" err="1" smtClean="0"/>
              <a:t>Бухарова</a:t>
            </a:r>
            <a:r>
              <a:rPr lang="ru-RU" dirty="0" smtClean="0"/>
              <a:t> О.Н., 3 место – Терина Е.В., Иванова Л.И.</a:t>
            </a:r>
          </a:p>
          <a:p>
            <a:pPr algn="ctr"/>
            <a:r>
              <a:rPr lang="ru-RU" dirty="0" smtClean="0"/>
              <a:t>Приняли участие в конкурсе 17 педагогов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7" y="2404294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2" y="2464709"/>
            <a:ext cx="3635896" cy="242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840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472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опыта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Региональный этап </a:t>
            </a:r>
            <a:r>
              <a:rPr lang="en-US" sz="1600" b="1" dirty="0"/>
              <a:t>VIII</a:t>
            </a:r>
            <a:r>
              <a:rPr lang="ru-RU" sz="1600" b="1" dirty="0"/>
              <a:t> Всероссийского конкурса «Учитель здоровья России – </a:t>
            </a:r>
            <a:r>
              <a:rPr lang="ru-RU" sz="1600" b="1" dirty="0" smtClean="0"/>
              <a:t>2017»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714488"/>
            <a:ext cx="3312368" cy="468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14942" y="857232"/>
            <a:ext cx="3681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Всероссийская конференция «Здоровьесберегающие технологии в образовательном процессе»</a:t>
            </a:r>
          </a:p>
        </p:txBody>
      </p:sp>
      <p:pic>
        <p:nvPicPr>
          <p:cNvPr id="2050" name="Picture 2" descr="C:\Users\user\Pictures\img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90575" y="8777288"/>
            <a:ext cx="923905" cy="1306538"/>
          </a:xfrm>
          <a:prstGeom prst="rect">
            <a:avLst/>
          </a:prstGeom>
          <a:noFill/>
        </p:spPr>
      </p:pic>
      <p:pic>
        <p:nvPicPr>
          <p:cNvPr id="2051" name="Picture 3" descr="C:\Users\user\Pictures\img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928802"/>
            <a:ext cx="308151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Сохранка с компа\Куталова Н.В\Старший воспитатель\Конкурсы, соревнования\Учитель здоровья\Вяткина Н.Г\Сертифика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00240"/>
            <a:ext cx="3000396" cy="4242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62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Организационная структура РМО</a:t>
            </a:r>
            <a:endParaRPr lang="ru-RU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3059832" y="3068960"/>
            <a:ext cx="2952328" cy="160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Районное методическое объединение, руководитель Попкова О.М.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593510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КМО № 1, руководитель Алексеева В.Ю.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727279"/>
            <a:ext cx="25580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КМО №2, руководитель Куталова Н.В.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2690512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КМО № 3, руководитель Смирных В.П.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7209" y="4869160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КМО № 4, руководитель </a:t>
            </a:r>
            <a:r>
              <a:rPr lang="ru-RU" dirty="0" err="1" smtClean="0"/>
              <a:t>Гумирова</a:t>
            </a:r>
            <a:r>
              <a:rPr lang="ru-RU" dirty="0" smtClean="0"/>
              <a:t> Н.В.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4859007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КМО № 5, руководитель Федякова С.М.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51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2320"/>
            <a:ext cx="7772400" cy="4729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опыта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76641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Представление опыта работы педагогов в очно – заочных семинарах, конференциях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178" y="2636912"/>
            <a:ext cx="8563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Территориальная педагогическая научно – практическая конференция «Планета детства: лучшие практики и технологии дошкольного образования» (публикация тезисов) – 13 педагогов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 Муниципальный семинар – практикум «Формирование читательской грамотности обучающихся (воспитанников) как базовой основы речевых компетенций» (очное выступление) – 2 педагога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Семинар – практикум «Использование нетрадиционных здоровьесберегающих технологий в коррекционной работе с детьми с ОВЗ», очно – 2 человека, заочно – 3 педагога</a:t>
            </a:r>
          </a:p>
          <a:p>
            <a:pPr algn="just"/>
            <a:r>
              <a:rPr lang="ru-RU" dirty="0" smtClean="0"/>
              <a:t>4. Территориальный очно – заочный научно – практический семинар – практикум «Мир детства: сотворчество, достижение, успех», очно – 4 педагога, заочно – 5 педагогов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11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41333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/>
              <a:t>Желаем нашим педагогам творческих </a:t>
            </a:r>
            <a:r>
              <a:rPr lang="ru-RU" sz="3200" b="1" dirty="0" smtClean="0"/>
              <a:t>успехов</a:t>
            </a:r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pPr algn="ctr">
              <a:buNone/>
            </a:pPr>
            <a:r>
              <a:rPr lang="ru-RU" sz="3200" b="1" i="1" dirty="0"/>
              <a:t>Спасибо за </a:t>
            </a:r>
            <a:r>
              <a:rPr lang="ru-RU" sz="3200" b="1" i="1"/>
              <a:t>внимание</a:t>
            </a:r>
            <a:r>
              <a:rPr lang="ru-RU" sz="3200" b="1" i="1" smtClean="0"/>
              <a:t>!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13501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Цель: повышение качества образовательной деятельности и обеспечение профессиональной готовности педагогических работников к эффективной реализации ФГОС ДО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85698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Задачи РМО:</a:t>
            </a:r>
          </a:p>
          <a:p>
            <a:pPr lvl="0" algn="just"/>
            <a:r>
              <a:rPr lang="ru-RU" sz="2000" dirty="0" smtClean="0"/>
              <a:t>Совершенствование, изучение и внедрение новых педагогических технологий в образовательный процесс в соответствии с ФГОС ДО.</a:t>
            </a:r>
          </a:p>
          <a:p>
            <a:pPr lvl="0" algn="just"/>
            <a:r>
              <a:rPr lang="ru-RU" sz="2000" dirty="0" smtClean="0"/>
              <a:t>Создание условий для изучения и трансляции передового педагогического опыта педагогических и руководящих работников ДОУ.</a:t>
            </a:r>
          </a:p>
          <a:p>
            <a:pPr lvl="0" algn="just"/>
            <a:r>
              <a:rPr lang="ru-RU" sz="2000" dirty="0" smtClean="0"/>
              <a:t>Совершенствование методов и форм партнерства ДОУ с семьями воспитанников в условиях введения ФГОС ДО.</a:t>
            </a:r>
          </a:p>
          <a:p>
            <a:pPr lvl="0" algn="just"/>
            <a:r>
              <a:rPr lang="ru-RU" sz="2000" dirty="0" smtClean="0"/>
              <a:t>Повышение профессионального мастерства педагогов по организации и проведению активных форм образовательной деятельности с воспитанниками в целях формирования общей культуры личности дошкольников и их успешной социализации.</a:t>
            </a:r>
          </a:p>
          <a:p>
            <a:pPr>
              <a:buNone/>
            </a:pPr>
            <a:endParaRPr lang="ru-RU" sz="2000" dirty="0" smtClean="0"/>
          </a:p>
          <a:p>
            <a:endParaRPr lang="ru-RU" sz="2400" dirty="0" smtClean="0"/>
          </a:p>
          <a:p>
            <a:pPr marL="0" lvl="0" indent="0">
              <a:buNone/>
            </a:pPr>
            <a:endParaRPr lang="ru-RU" sz="2250" dirty="0"/>
          </a:p>
        </p:txBody>
      </p:sp>
    </p:spTree>
    <p:extLst>
      <p:ext uri="{BB962C8B-B14F-4D97-AF65-F5344CB8AC3E}">
        <p14:creationId xmlns="" xmlns:p14="http://schemas.microsoft.com/office/powerpoint/2010/main" val="19256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Информационно-аналитическая деятельность</a:t>
            </a:r>
          </a:p>
        </p:txBody>
      </p:sp>
      <p:pic>
        <p:nvPicPr>
          <p:cNvPr id="7" name="Picture 2" descr="G:\РМО\DSCN0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2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Информационный банк данных о педагогах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5"/>
                <a:gridCol w="1357322"/>
                <a:gridCol w="1133293"/>
                <a:gridCol w="1063030"/>
                <a:gridCol w="1063030"/>
                <a:gridCol w="1063030"/>
                <a:gridCol w="1063030"/>
                <a:gridCol w="10630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ФИО</a:t>
                      </a:r>
                      <a:r>
                        <a:rPr lang="ru-RU" sz="1200" baseline="0" dirty="0" smtClean="0"/>
                        <a:t> педагога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Должность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Квалиф</a:t>
                      </a:r>
                      <a:r>
                        <a:rPr lang="ru-RU" sz="1200" dirty="0" smtClean="0"/>
                        <a:t>. категория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</a:t>
                      </a:r>
                      <a:r>
                        <a:rPr lang="ru-RU" sz="1200" dirty="0" err="1" smtClean="0"/>
                        <a:t>нааправления</a:t>
                      </a:r>
                      <a:r>
                        <a:rPr lang="ru-RU" sz="1200" dirty="0" smtClean="0"/>
                        <a:t> подготовки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и(или) профессиональная переподготовка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Общий стаж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Стаж работы по специальности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Бабич Надежда Владимировна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Инструктор по физической  культуре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СЗД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Красноуфимское СПТУ – 109, 1993г, квалификация воспитатель детского сада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ГБОУ СПО СО «КПК», «Развитие профессиональных компетенций педагогов физической культуры по работе с детьми дошкольного возраста», 72 часа, 2015г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лет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50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База данных по темам самообразования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485217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11"/>
                <a:gridCol w="1500198"/>
                <a:gridCol w="471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ФИО педагога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Должность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 по самообразованию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Федорова Наталья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«Театрализованная деятельность как средство развития связной речи детей старшего дошкольного возраста»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Голых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Учитель </a:t>
                      </a:r>
                      <a:r>
                        <a:rPr lang="ru-RU" sz="1400" baseline="0" dirty="0" smtClean="0"/>
                        <a:t> - логопед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«Игры по формированию лексико – грамматической стороны речи детей старшего дошкольного возраста»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Иванова Лидия Николаевна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творческих способностей детей старшего дошкольного возраста посредством знакомства с народными росписями»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Соколова Наталия Андреевна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«Воспитание положительных нравственных качеств у детей старшего дошкольного возраста в процессе ознакомления со сказками»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79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КМО</a:t>
            </a:r>
            <a:endParaRPr lang="ru-RU" dirty="0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7118155"/>
              </p:ext>
            </p:extLst>
          </p:nvPr>
        </p:nvGraphicFramePr>
        <p:xfrm>
          <a:off x="1285852" y="1285860"/>
          <a:ext cx="6685833" cy="4729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170">
                  <a:extLst>
                    <a:ext uri="{9D8B030D-6E8A-4147-A177-3AD203B41FA5}">
                      <a16:colId xmlns="" xmlns:a16="http://schemas.microsoft.com/office/drawing/2014/main" val="3780876126"/>
                    </a:ext>
                  </a:extLst>
                </a:gridCol>
                <a:gridCol w="1169185">
                  <a:extLst>
                    <a:ext uri="{9D8B030D-6E8A-4147-A177-3AD203B41FA5}">
                      <a16:colId xmlns="" xmlns:a16="http://schemas.microsoft.com/office/drawing/2014/main" val="3184145717"/>
                    </a:ext>
                  </a:extLst>
                </a:gridCol>
                <a:gridCol w="2182478">
                  <a:extLst>
                    <a:ext uri="{9D8B030D-6E8A-4147-A177-3AD203B41FA5}">
                      <a16:colId xmlns="" xmlns:a16="http://schemas.microsoft.com/office/drawing/2014/main" val="3418633114"/>
                    </a:ext>
                  </a:extLst>
                </a:gridCol>
              </a:tblGrid>
              <a:tr h="215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КМО № </a:t>
                      </a:r>
                      <a:r>
                        <a:rPr lang="ru-RU" sz="1400" kern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%%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5758391"/>
                  </a:ext>
                </a:extLst>
              </a:tr>
              <a:tr h="215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845843"/>
                  </a:ext>
                </a:extLst>
              </a:tr>
              <a:tr h="504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 них молодых педагогов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64935931"/>
                  </a:ext>
                </a:extLst>
              </a:tr>
              <a:tr h="5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 них с высшим образованием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3538919"/>
                  </a:ext>
                </a:extLst>
              </a:tr>
              <a:tr h="842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 них со средним профессиональным образованием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42955452"/>
                  </a:ext>
                </a:extLst>
              </a:tr>
              <a:tr h="674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 них с первой категорией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9139606"/>
                  </a:ext>
                </a:extLst>
              </a:tr>
              <a:tr h="434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СЗД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1148927"/>
                  </a:ext>
                </a:extLst>
              </a:tr>
              <a:tr h="1134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Из них с высшей квалификационной категорией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36184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Организационно-методическая деятельность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00306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84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895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Кустовое методическое объединение №2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Тема 1-го заседания : «Презентация лучших  развивающих пособий по познавательному развитию детей дошкольного возраста своими руками» (МБДОУ «Приданниковский детский сад № 5»</a:t>
            </a:r>
          </a:p>
        </p:txBody>
      </p:sp>
      <p:pic>
        <p:nvPicPr>
          <p:cNvPr id="47106" name="Picture 2" descr="G:\КМО\16.03.2018г, Приданниково\IMG_3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4143404" cy="310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G:\КМО\16.03.2018г, Приданниково\IMG_3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409561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84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2179</TotalTime>
  <Words>1291</Words>
  <Application>Microsoft Office PowerPoint</Application>
  <PresentationFormat>Экран (4:3)</PresentationFormat>
  <Paragraphs>159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Отчет о работе КМО работников дошкольного образования  за 2017-2018 учебный год </vt:lpstr>
      <vt:lpstr>Организационная структура РМО</vt:lpstr>
      <vt:lpstr>Цель: повышение качества образовательной деятельности и обеспечение профессиональной готовности педагогических работников к эффективной реализации ФГОС ДО</vt:lpstr>
      <vt:lpstr>Информационно-аналитическая деятельность</vt:lpstr>
      <vt:lpstr>Информационный банк данных о педагогах</vt:lpstr>
      <vt:lpstr>База данных по темам самообразования</vt:lpstr>
      <vt:lpstr>Участники КМО</vt:lpstr>
      <vt:lpstr>Организационно-методическая деятельность</vt:lpstr>
      <vt:lpstr>Кустовое методическое объединение №2</vt:lpstr>
      <vt:lpstr>Кустовое методическое объединение №2</vt:lpstr>
      <vt:lpstr>Районное методическое объединение</vt:lpstr>
      <vt:lpstr>Районное методическое объединение</vt:lpstr>
      <vt:lpstr>Кустовое методическое объединение № 2</vt:lpstr>
      <vt:lpstr>Кустовое методическое объединение № 2</vt:lpstr>
      <vt:lpstr>Презентация опыта</vt:lpstr>
      <vt:lpstr>Презентация опыта</vt:lpstr>
      <vt:lpstr>Презентация опыта</vt:lpstr>
      <vt:lpstr>Презентация опыта</vt:lpstr>
      <vt:lpstr>Презентация опыта</vt:lpstr>
      <vt:lpstr>Презентация опыта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Попкова Ольга</dc:creator>
  <cp:lastModifiedBy>Пользователь Windows</cp:lastModifiedBy>
  <cp:revision>157</cp:revision>
  <dcterms:created xsi:type="dcterms:W3CDTF">2011-01-27T18:28:01Z</dcterms:created>
  <dcterms:modified xsi:type="dcterms:W3CDTF">2018-06-18T11:02:21Z</dcterms:modified>
</cp:coreProperties>
</file>