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handoutMasterIdLst>
    <p:handoutMasterId r:id="rId14"/>
  </p:handoutMasterIdLst>
  <p:sldIdLst>
    <p:sldId id="256" r:id="rId2"/>
    <p:sldId id="281" r:id="rId3"/>
    <p:sldId id="283" r:id="rId4"/>
    <p:sldId id="284" r:id="rId5"/>
    <p:sldId id="289" r:id="rId6"/>
    <p:sldId id="275" r:id="rId7"/>
    <p:sldId id="282" r:id="rId8"/>
    <p:sldId id="276" r:id="rId9"/>
    <p:sldId id="290" r:id="rId10"/>
    <p:sldId id="291" r:id="rId11"/>
    <p:sldId id="292" r:id="rId12"/>
    <p:sldId id="26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66FF"/>
    <a:srgbClr val="FFCCCC"/>
    <a:srgbClr val="218126"/>
    <a:srgbClr val="00F200"/>
    <a:srgbClr val="FF3399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97" autoAdjust="0"/>
    <p:restoredTop sz="96132" autoAdjust="0"/>
  </p:normalViewPr>
  <p:slideViewPr>
    <p:cSldViewPr>
      <p:cViewPr varScale="1">
        <p:scale>
          <a:sx n="68" d="100"/>
          <a:sy n="68" d="100"/>
        </p:scale>
        <p:origin x="6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3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5C0E8-D22D-451D-9620-8E42FDF6E707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2D305-8350-44EF-B7AF-7818D03FD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976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192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C8200B1-ED57-4748-9F91-80AD020A7E9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2CA06-540A-4678-A926-2BFE8B8376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C068C-4147-4278-B3E2-FA8A3F1DBE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9586F89-5640-41F4-A77B-86952DE977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7E3C6-63BA-423A-95EF-3EE7598E4E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3F502-A7FB-45A8-B683-E091397057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99ABD-FC0E-4CD0-9BE8-50B929156E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13EB0-DF2F-4E4B-A732-1465638762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B8A09-41EC-4CEE-9350-33CA309915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B0FEC-2E91-44B1-9252-5CF1D3BED8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1BB7C-9514-48F7-8673-C37255A3E4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4C6DB-8545-4593-BF74-C87DE73979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2BB613A-8E13-42A9-92E5-70E8E1E424DB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ransition spd="med">
    <p:cover dir="rd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4;&#1077;&#1090;.&#1057;&#1072;&#1076;%20&#1053;&#1086;&#1074;&#1086;&#1089;&#1077;&#1083;&#1100;&#1089;&#1082;&#1080;&#1081;\Desktop\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Рисунок27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558708">
            <a:off x="3924300" y="188913"/>
            <a:ext cx="2314575" cy="815975"/>
          </a:xfrm>
          <a:prstGeom prst="rect">
            <a:avLst/>
          </a:prstGeom>
          <a:noFill/>
        </p:spPr>
      </p:pic>
      <p:sp>
        <p:nvSpPr>
          <p:cNvPr id="46090" name="WordArt 10"/>
          <p:cNvSpPr>
            <a:spLocks noChangeArrowheads="1" noChangeShapeType="1" noTextEdit="1"/>
          </p:cNvSpPr>
          <p:nvPr/>
        </p:nvSpPr>
        <p:spPr bwMode="auto">
          <a:xfrm>
            <a:off x="250825" y="908050"/>
            <a:ext cx="8281615" cy="38893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1356"/>
              </a:avLst>
            </a:prstTxWarp>
          </a:bodyPr>
          <a:lstStyle/>
          <a:p>
            <a:pPr algn="ctr"/>
            <a:r>
              <a:rPr lang="ru-RU" sz="44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25000">
                      <a:srgbClr val="01A78F"/>
                    </a:gs>
                    <a:gs pos="50000">
                      <a:srgbClr val="FFFF00"/>
                    </a:gs>
                    <a:gs pos="75000">
                      <a:srgbClr val="FF6633"/>
                    </a:gs>
                    <a:gs pos="100000">
                      <a:srgbClr val="FF3399"/>
                    </a:gs>
                  </a:gsLst>
                  <a:lin ang="189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Отчёт </a:t>
            </a:r>
          </a:p>
          <a:p>
            <a:pPr algn="ctr"/>
            <a:r>
              <a:rPr lang="ru-RU" sz="44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25000">
                      <a:srgbClr val="01A78F"/>
                    </a:gs>
                    <a:gs pos="50000">
                      <a:srgbClr val="FFFF00"/>
                    </a:gs>
                    <a:gs pos="75000">
                      <a:srgbClr val="FF6633"/>
                    </a:gs>
                    <a:gs pos="100000">
                      <a:srgbClr val="FF3399"/>
                    </a:gs>
                  </a:gsLst>
                  <a:lin ang="189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о результатах работы К</a:t>
            </a:r>
            <a:r>
              <a:rPr lang="ru-RU" sz="4400" kern="10" dirty="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25000">
                      <a:srgbClr val="01A78F"/>
                    </a:gs>
                    <a:gs pos="50000">
                      <a:srgbClr val="FFFF00"/>
                    </a:gs>
                    <a:gs pos="75000">
                      <a:srgbClr val="FF6633"/>
                    </a:gs>
                    <a:gs pos="100000">
                      <a:srgbClr val="FF3399"/>
                    </a:gs>
                  </a:gsLst>
                  <a:lin ang="189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МО</a:t>
            </a:r>
            <a:endParaRPr lang="ru-RU" sz="44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66FF"/>
                  </a:gs>
                  <a:gs pos="25000">
                    <a:srgbClr val="01A78F"/>
                  </a:gs>
                  <a:gs pos="50000">
                    <a:srgbClr val="FFFF00"/>
                  </a:gs>
                  <a:gs pos="75000">
                    <a:srgbClr val="FF6633"/>
                  </a:gs>
                  <a:gs pos="100000">
                    <a:srgbClr val="FF3399"/>
                  </a:gs>
                </a:gsLst>
                <a:lin ang="189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44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25000">
                      <a:srgbClr val="01A78F"/>
                    </a:gs>
                    <a:gs pos="50000">
                      <a:srgbClr val="FFFF00"/>
                    </a:gs>
                    <a:gs pos="75000">
                      <a:srgbClr val="FF6633"/>
                    </a:gs>
                    <a:gs pos="100000">
                      <a:srgbClr val="FF3399"/>
                    </a:gs>
                  </a:gsLst>
                  <a:lin ang="189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4400" kern="10" dirty="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25000">
                      <a:srgbClr val="01A78F"/>
                    </a:gs>
                    <a:gs pos="50000">
                      <a:srgbClr val="FFFF00"/>
                    </a:gs>
                    <a:gs pos="75000">
                      <a:srgbClr val="FF6633"/>
                    </a:gs>
                    <a:gs pos="100000">
                      <a:srgbClr val="FF3399"/>
                    </a:gs>
                  </a:gsLst>
                  <a:lin ang="189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за первое полугодие</a:t>
            </a:r>
            <a:endParaRPr lang="ru-RU" sz="44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66FF"/>
                  </a:gs>
                  <a:gs pos="25000">
                    <a:srgbClr val="01A78F"/>
                  </a:gs>
                  <a:gs pos="50000">
                    <a:srgbClr val="FFFF00"/>
                  </a:gs>
                  <a:gs pos="75000">
                    <a:srgbClr val="FF6633"/>
                  </a:gs>
                  <a:gs pos="100000">
                    <a:srgbClr val="FF3399"/>
                  </a:gs>
                </a:gsLst>
                <a:lin ang="189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46095" name="WordArt 15"/>
          <p:cNvSpPr>
            <a:spLocks noChangeArrowheads="1" noChangeShapeType="1" noTextEdit="1"/>
          </p:cNvSpPr>
          <p:nvPr/>
        </p:nvSpPr>
        <p:spPr bwMode="auto">
          <a:xfrm>
            <a:off x="2214546" y="5373216"/>
            <a:ext cx="3725606" cy="1224136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</a:bodyPr>
          <a:lstStyle/>
          <a:p>
            <a:pPr algn="ctr"/>
            <a:r>
              <a:rPr lang="ru-RU" sz="28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Руководитель:</a:t>
            </a:r>
          </a:p>
          <a:p>
            <a:pPr algn="ctr"/>
            <a:r>
              <a:rPr lang="ru-RU" sz="2800" b="1" i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Гумирова</a:t>
            </a:r>
            <a:r>
              <a:rPr lang="ru-RU" sz="28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b="10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Н.В. </a:t>
            </a:r>
            <a:endParaRPr lang="ru-RU" sz="28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rect">
                  <a:fillToRect l="100000" b="100000"/>
                </a:path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6096" name="#4_21_Na mostochk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60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8" showWhenStopped="0">
                <p:cTn id="13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96"/>
                </p:tgtEl>
              </p:cMediaNode>
            </p:audio>
          </p:childTnLst>
        </p:cTn>
      </p:par>
    </p:tnLst>
    <p:bldLst>
      <p:bldP spid="46090" grpId="0" animBg="1"/>
      <p:bldP spid="4609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539750" y="549275"/>
            <a:ext cx="80645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>
              <a:solidFill>
                <a:srgbClr val="8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3960440" cy="27363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64704"/>
            <a:ext cx="3600004" cy="27363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645024"/>
            <a:ext cx="511256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75321"/>
      </p:ext>
    </p:extLst>
  </p:cSld>
  <p:clrMapOvr>
    <a:masterClrMapping/>
  </p:clrMapOvr>
  <p:transition spd="med" advClick="0" advTm="15000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539750" y="549275"/>
            <a:ext cx="80645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>
              <a:solidFill>
                <a:srgbClr val="8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4464496" cy="3024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46" y="332656"/>
            <a:ext cx="3672210" cy="30243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73611"/>
            <a:ext cx="4320480" cy="28797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46" y="3573609"/>
            <a:ext cx="3600004" cy="287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12847"/>
      </p:ext>
    </p:extLst>
  </p:cSld>
  <p:clrMapOvr>
    <a:masterClrMapping/>
  </p:clrMapOvr>
  <p:transition spd="med" advClick="0" advTm="15000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WordArt 4"/>
          <p:cNvSpPr>
            <a:spLocks noChangeArrowheads="1" noChangeShapeType="1" noTextEdit="1"/>
          </p:cNvSpPr>
          <p:nvPr/>
        </p:nvSpPr>
        <p:spPr bwMode="auto">
          <a:xfrm>
            <a:off x="1692275" y="2565400"/>
            <a:ext cx="597693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Спасибо за внимание</a:t>
            </a:r>
          </a:p>
        </p:txBody>
      </p:sp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763284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4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:blinds/>
      </p:transition>
    </mc:Choice>
    <mc:Fallback xmlns="">
      <p:transition spd="slow" advClick="0" advTm="10000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THOUGHT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813" y="0"/>
            <a:ext cx="7596187" cy="1587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4427538" y="476250"/>
            <a:ext cx="5400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3200" b="1" u="sng" dirty="0" smtClean="0">
                <a:solidFill>
                  <a:srgbClr val="C00000"/>
                </a:solidFill>
              </a:rPr>
              <a:t>Участники КМО</a:t>
            </a:r>
            <a:endParaRPr lang="ru-RU" sz="3200" b="1" u="sng" dirty="0">
              <a:solidFill>
                <a:srgbClr val="C00000"/>
              </a:solidFill>
            </a:endParaRPr>
          </a:p>
        </p:txBody>
      </p:sp>
      <p:sp>
        <p:nvSpPr>
          <p:cNvPr id="85007" name="Rectangle 15"/>
          <p:cNvSpPr>
            <a:spLocks noChangeArrowheads="1"/>
          </p:cNvSpPr>
          <p:nvPr/>
        </p:nvSpPr>
        <p:spPr bwMode="auto">
          <a:xfrm>
            <a:off x="611188" y="1844675"/>
            <a:ext cx="7777162" cy="41549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3200" b="1" u="sng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sz="3200" b="1" u="sng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sz="2800" dirty="0">
              <a:solidFill>
                <a:srgbClr val="000000"/>
              </a:solidFill>
              <a:latin typeface="Comic Sans MS" pitchFamily="66" charset="0"/>
            </a:endParaRPr>
          </a:p>
          <a:p>
            <a:endParaRPr lang="ru-RU" sz="2800" dirty="0">
              <a:solidFill>
                <a:srgbClr val="000000"/>
              </a:solidFill>
              <a:latin typeface="Comic Sans MS" pitchFamily="66" charset="0"/>
            </a:endParaRPr>
          </a:p>
          <a:p>
            <a:endParaRPr lang="ru-RU" sz="2800" dirty="0">
              <a:solidFill>
                <a:srgbClr val="000000"/>
              </a:solidFill>
              <a:latin typeface="Comic Sans MS" pitchFamily="66" charset="0"/>
            </a:endParaRPr>
          </a:p>
          <a:p>
            <a:endParaRPr lang="ru-RU" sz="2800" dirty="0">
              <a:solidFill>
                <a:srgbClr val="000000"/>
              </a:solidFill>
              <a:latin typeface="Comic Sans MS" pitchFamily="66" charset="0"/>
            </a:endParaRPr>
          </a:p>
          <a:p>
            <a:endParaRPr lang="ru-RU" sz="2800" dirty="0">
              <a:solidFill>
                <a:srgbClr val="000000"/>
              </a:solidFill>
              <a:latin typeface="Comic Sans MS" pitchFamily="66" charset="0"/>
            </a:endParaRPr>
          </a:p>
          <a:p>
            <a:endParaRPr lang="ru-RU" sz="2800" dirty="0">
              <a:solidFill>
                <a:srgbClr val="000000"/>
              </a:solidFill>
              <a:latin typeface="Comic Sans MS" pitchFamily="66" charset="0"/>
            </a:endParaRPr>
          </a:p>
          <a:p>
            <a:endParaRPr lang="ru-RU" sz="28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85008" name="Picture 16" descr="ow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88913"/>
            <a:ext cx="2627313" cy="244316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2492896"/>
            <a:ext cx="84247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just">
              <a:spcBef>
                <a:spcPts val="0"/>
              </a:spcBef>
              <a:buNone/>
              <a:defRPr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Всего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КМО –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endParaRPr lang="ru-RU" sz="24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 высшим образованием –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/ 23,8%</a:t>
            </a:r>
            <a:endParaRPr lang="ru-RU" sz="24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Со средним профессиональным образованием –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/ 76,2%</a:t>
            </a:r>
            <a:endParaRPr lang="ru-RU" sz="24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 первой квалификационной категорией –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/ 28,5%</a:t>
            </a:r>
            <a:endParaRPr lang="ru-RU" sz="24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Соответствие занимаемой должности –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/ 47,6%</a:t>
            </a:r>
          </a:p>
          <a:p>
            <a:pPr marL="109728" indent="0" algn="just">
              <a:spcBef>
                <a:spcPts val="0"/>
              </a:spcBef>
              <a:buNone/>
              <a:defRPr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4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16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:checker/>
      </p:transition>
    </mc:Choice>
    <mc:Fallback xmlns="">
      <p:transition spd="slow" advClick="0" advTm="15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2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unga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/>
      <p:bldP spid="8499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8" name="WordArt 8"/>
          <p:cNvSpPr>
            <a:spLocks noChangeArrowheads="1" noChangeShapeType="1" noTextEdit="1"/>
          </p:cNvSpPr>
          <p:nvPr/>
        </p:nvSpPr>
        <p:spPr bwMode="auto">
          <a:xfrm>
            <a:off x="395288" y="2276872"/>
            <a:ext cx="8137152" cy="36016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02"/>
              </a:avLst>
            </a:prstTxWarp>
          </a:bodyPr>
          <a:lstStyle/>
          <a:p>
            <a:endParaRPr lang="ru-RU" sz="3200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755576" y="54868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95288" y="733346"/>
            <a:ext cx="7993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Тема: «Социально-коммуникативное развитие дошкольников</a:t>
            </a:r>
            <a:endParaRPr lang="ru-RU" sz="3200" dirty="0">
              <a:ln w="22225">
                <a:solidFill>
                  <a:srgbClr val="002060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276872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повышение уровня профессиональной компетенции педагогов в образовательной области «Социально-коммуникативное развитие»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136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drap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8" name="WordArt 8"/>
          <p:cNvSpPr>
            <a:spLocks noChangeArrowheads="1" noChangeShapeType="1" noTextEdit="1"/>
          </p:cNvSpPr>
          <p:nvPr/>
        </p:nvSpPr>
        <p:spPr bwMode="auto">
          <a:xfrm>
            <a:off x="395288" y="2276872"/>
            <a:ext cx="8137152" cy="36016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02"/>
              </a:avLst>
            </a:prstTxWarp>
          </a:bodyPr>
          <a:lstStyle/>
          <a:p>
            <a:endParaRPr lang="ru-RU" sz="3200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755576" y="54868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467296" y="733346"/>
            <a:ext cx="7993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КМО</a:t>
            </a:r>
            <a:endParaRPr lang="ru-RU" sz="4000" dirty="0">
              <a:ln w="22225">
                <a:solidFill>
                  <a:srgbClr val="002060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276872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1.Систематизировать знания педагогов об особенностях и условиях социально-коммуникативного развития дошкольников. 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2.Активизировать мыслительную деятельность педагогов в знании основных положений ОО «Социально-коммуникативное развитие.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3.Развитие творческой инициативы педагогов.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785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drap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539750" y="549275"/>
            <a:ext cx="80645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>
              <a:solidFill>
                <a:srgbClr val="800000"/>
              </a:solidFill>
            </a:endParaRPr>
          </a:p>
        </p:txBody>
      </p:sp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323528" y="763434"/>
            <a:ext cx="8280722" cy="56938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организационное заседание КМО состоялось на базе Новосельского детского сада</a:t>
            </a:r>
          </a:p>
          <a:p>
            <a:pPr algn="ctr"/>
            <a:endParaRPr lang="ru-RU" sz="2800" b="1" dirty="0" smtClean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«Определение основных направлений в работе по социально-коммуникативному развитию детей.»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заседания: 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игра «Знатоки ФГОС ДО».</a:t>
            </a:r>
          </a:p>
          <a:p>
            <a:pPr marL="342900" indent="-342900"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«Социально-коммуникативное развитие дошкольников в свете ФГОС ДО».</a:t>
            </a:r>
          </a:p>
          <a:p>
            <a:pPr marL="342900" indent="-342900"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планом работы РМО, обсуждение плана работы КМО на 2017-2018 учебный год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5000">
        <p15:prstTrans prst="wind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539750" y="549275"/>
            <a:ext cx="80645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>
              <a:solidFill>
                <a:srgbClr val="800000"/>
              </a:solidFill>
            </a:endParaRPr>
          </a:p>
        </p:txBody>
      </p:sp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539750" y="333375"/>
            <a:ext cx="7776666" cy="44627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заседание состоялось на базе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Большетурышского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детского сада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«Развитие социально-коммуникативных способностей детей через игровую деятельность».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деятельности: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НОД «Дидактические игры со словами. Чтение небылиц».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из опыта работы «Организация и руководство сюжетно-ролевой игрой в детском саду».</a:t>
            </a:r>
            <a:endParaRPr lang="ru-RU" sz="2400" b="1" dirty="0" smtClean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59901"/>
      </p:ext>
    </p:extLst>
  </p:cSld>
  <p:clrMapOvr>
    <a:masterClrMapping/>
  </p:clrMapOvr>
  <p:transition spd="med" advClick="0" advTm="15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5" name="WordArt 11"/>
          <p:cNvSpPr>
            <a:spLocks noChangeArrowheads="1" noChangeShapeType="1" noTextEdit="1"/>
          </p:cNvSpPr>
          <p:nvPr/>
        </p:nvSpPr>
        <p:spPr bwMode="auto">
          <a:xfrm>
            <a:off x="1979613" y="404813"/>
            <a:ext cx="2449512" cy="16557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0000"/>
                  </a:gs>
                  <a:gs pos="100000">
                    <a:schemeClr val="folHlink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4248472" cy="32403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48680"/>
            <a:ext cx="4176464" cy="3240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3" y="3501008"/>
            <a:ext cx="4680620" cy="3168352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539750" y="549275"/>
            <a:ext cx="80645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>
              <a:solidFill>
                <a:srgbClr val="800000"/>
              </a:solidFill>
            </a:endParaRPr>
          </a:p>
        </p:txBody>
      </p:sp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539750" y="333375"/>
            <a:ext cx="7776666" cy="48320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заседание состоялось на базе Чатлыковского  детского сада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«Квест-игра как эффективная форма организации образовательной деятельности».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деятельности: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Квест-игра «Пожарная безопасность.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Смотр-конкурс «Лучшее развивающее пособие по познавательному развитию детей дошкольного возраста своими руками</a:t>
            </a:r>
          </a:p>
          <a:p>
            <a:pPr marL="342900" indent="-342900">
              <a:buFontTx/>
              <a:buChar char="-"/>
            </a:pPr>
            <a:endParaRPr lang="ru-RU" sz="2400" b="1" dirty="0" smtClean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34138"/>
      </p:ext>
    </p:extLst>
  </p:cSld>
  <p:clrMapOvr>
    <a:masterClrMapping/>
  </p:clrMapOvr>
  <p:transition spd="med" advClick="0" advTm="15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8" grpId="0"/>
    </p:bld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Тема98</Template>
  <TotalTime>1321</TotalTime>
  <Words>259</Words>
  <Application>Microsoft Office PowerPoint</Application>
  <PresentationFormat>Экран (4:3)</PresentationFormat>
  <Paragraphs>48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Comic Sans MS</vt:lpstr>
      <vt:lpstr>Impact</vt:lpstr>
      <vt:lpstr>Tahoma</vt:lpstr>
      <vt:lpstr>Times New Roman</vt:lpstr>
      <vt:lpstr>Tunga</vt:lpstr>
      <vt:lpstr>Wingdings</vt:lpstr>
      <vt:lpstr>Океан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Дет.Сад Новосельский</cp:lastModifiedBy>
  <cp:revision>75</cp:revision>
  <cp:lastPrinted>1601-01-01T00:00:00Z</cp:lastPrinted>
  <dcterms:created xsi:type="dcterms:W3CDTF">2010-06-07T07:23:30Z</dcterms:created>
  <dcterms:modified xsi:type="dcterms:W3CDTF">2018-06-14T12:39:13Z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